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5" r:id="rId4"/>
    <p:sldId id="268" r:id="rId5"/>
    <p:sldId id="264" r:id="rId6"/>
    <p:sldId id="267" r:id="rId7"/>
    <p:sldId id="266" r:id="rId8"/>
    <p:sldId id="269" r:id="rId9"/>
    <p:sldId id="272" r:id="rId10"/>
    <p:sldId id="260" r:id="rId11"/>
    <p:sldId id="262" r:id="rId12"/>
    <p:sldId id="275" r:id="rId13"/>
    <p:sldId id="263" r:id="rId14"/>
  </p:sldIdLst>
  <p:sldSz cx="12192000" cy="6858000"/>
  <p:notesSz cx="6858000" cy="9144000"/>
  <p:defaultText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8" userDrawn="1">
          <p15:clr>
            <a:srgbClr val="A4A3A4"/>
          </p15:clr>
        </p15:guide>
        <p15:guide id="2" pos="642" userDrawn="1">
          <p15:clr>
            <a:srgbClr val="A4A3A4"/>
          </p15:clr>
        </p15:guide>
        <p15:guide id="3" orient="horz" pos="40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A95"/>
    <a:srgbClr val="C98464"/>
    <a:srgbClr val="F5DBA8"/>
    <a:srgbClr val="F4D08B"/>
    <a:srgbClr val="E8C88A"/>
    <a:srgbClr val="E6BC91"/>
    <a:srgbClr val="B6C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16"/>
    <p:restoredTop sz="94694"/>
  </p:normalViewPr>
  <p:slideViewPr>
    <p:cSldViewPr snapToGrid="0" snapToObjects="1" showGuides="1">
      <p:cViewPr varScale="1">
        <p:scale>
          <a:sx n="87" d="100"/>
          <a:sy n="87" d="100"/>
        </p:scale>
        <p:origin x="778" y="58"/>
      </p:cViewPr>
      <p:guideLst>
        <p:guide orient="horz" pos="3158"/>
        <p:guide pos="642"/>
        <p:guide orient="horz" pos="404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munkalap.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3">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661-4E01-BF9E-C1B10A1B0716}"/>
              </c:ext>
            </c:extLst>
          </c:dPt>
          <c:dPt>
            <c:idx val="1"/>
            <c:bubble3D val="0"/>
            <c:spPr>
              <a:solidFill>
                <a:schemeClr val="accent3">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661-4E01-BF9E-C1B10A1B0716}"/>
              </c:ext>
            </c:extLst>
          </c:dPt>
          <c:dPt>
            <c:idx val="2"/>
            <c:bubble3D val="0"/>
            <c:spPr>
              <a:solidFill>
                <a:schemeClr val="accent3">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661-4E01-BF9E-C1B10A1B0716}"/>
              </c:ext>
            </c:extLst>
          </c:dPt>
          <c:dPt>
            <c:idx val="3"/>
            <c:bubble3D val="0"/>
            <c:spPr>
              <a:solidFill>
                <a:schemeClr val="accent3">
                  <a:lumMod val="40000"/>
                  <a:lumOff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661-4E01-BF9E-C1B10A1B0716}"/>
              </c:ext>
            </c:extLst>
          </c:dPt>
          <c:dPt>
            <c:idx val="4"/>
            <c:bubble3D val="0"/>
            <c:spPr>
              <a:solidFill>
                <a:schemeClr val="accent3">
                  <a:lumMod val="20000"/>
                  <a:lumOff val="8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7661-4E01-BF9E-C1B10A1B0716}"/>
              </c:ext>
            </c:extLst>
          </c:dPt>
          <c:dPt>
            <c:idx val="5"/>
            <c:bubble3D val="0"/>
            <c:spPr>
              <a:solidFill>
                <a:schemeClr val="accent3">
                  <a:lumMod val="40000"/>
                  <a:lumOff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7661-4E01-BF9E-C1B10A1B0716}"/>
              </c:ext>
            </c:extLst>
          </c:dPt>
          <c:dPt>
            <c:idx val="6"/>
            <c:bubble3D val="0"/>
            <c:spPr>
              <a:solidFill>
                <a:schemeClr val="accent3">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7661-4E01-BF9E-C1B10A1B0716}"/>
              </c:ext>
            </c:extLst>
          </c:dPt>
          <c:dPt>
            <c:idx val="7"/>
            <c:bubble3D val="0"/>
            <c:spPr>
              <a:solidFill>
                <a:schemeClr val="accent3">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7661-4E01-BF9E-C1B10A1B0716}"/>
              </c:ext>
            </c:extLst>
          </c:dPt>
          <c:dPt>
            <c:idx val="8"/>
            <c:bubble3D val="0"/>
            <c:spPr>
              <a:solidFill>
                <a:schemeClr val="accent3">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7661-4E01-BF9E-C1B10A1B0716}"/>
              </c:ext>
            </c:extLst>
          </c:dPt>
          <c:dPt>
            <c:idx val="9"/>
            <c:bubble3D val="0"/>
            <c:spPr>
              <a:solidFill>
                <a:schemeClr val="accent3">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7661-4E01-BF9E-C1B10A1B0716}"/>
              </c:ext>
            </c:extLst>
          </c:dPt>
          <c:dPt>
            <c:idx val="10"/>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7661-4E01-BF9E-C1B10A1B0716}"/>
              </c:ext>
            </c:extLst>
          </c:dPt>
          <c:dLbls>
            <c:dLbl>
              <c:idx val="0"/>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18EB8E17-30C1-4B3E-8E7C-CC7F6AB75F13}" type="CATEGORYNAME">
                      <a:rPr lang="en-US" baseline="0">
                        <a:solidFill>
                          <a:schemeClr val="accent3">
                            <a:lumMod val="75000"/>
                          </a:schemeClr>
                        </a:solidFill>
                      </a:rPr>
                      <a:pPr>
                        <a:defRPr sz="1200"/>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outEnd"/>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661-4E01-BF9E-C1B10A1B0716}"/>
                </c:ext>
              </c:extLst>
            </c:dLbl>
            <c:dLbl>
              <c:idx val="1"/>
              <c:layout>
                <c:manualLayout>
                  <c:x val="7.901234567901089E-3"/>
                  <c:y val="-0.10014306151645208"/>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351632A1-C55A-49A0-B775-B287A8B48B48}" type="CATEGORYNAME">
                      <a:rPr lang="en-US" baseline="0">
                        <a:solidFill>
                          <a:schemeClr val="accent3">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7661-4E01-BF9E-C1B10A1B0716}"/>
                </c:ext>
              </c:extLst>
            </c:dLbl>
            <c:dLbl>
              <c:idx val="2"/>
              <c:layout>
                <c:manualLayout>
                  <c:x val="2.9629629629629485E-2"/>
                  <c:y val="-4.577968526466380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3">
                          <a:lumMod val="75000"/>
                        </a:schemeClr>
                      </a:solidFill>
                      <a:latin typeface="+mn-lt"/>
                      <a:ea typeface="+mn-ea"/>
                      <a:cs typeface="+mn-cs"/>
                    </a:defRPr>
                  </a:pPr>
                  <a:endParaRPr lang="hu-HU"/>
                </a:p>
              </c:txPr>
              <c:dLblPos val="bestFit"/>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661-4E01-BF9E-C1B10A1B0716}"/>
                </c:ext>
              </c:extLst>
            </c:dLbl>
            <c:dLbl>
              <c:idx val="3"/>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DAF0FD7C-EFB2-4A1E-A176-7A1ED9911AEF}" type="CATEGORYNAME">
                      <a:rPr lang="en-US" baseline="0">
                        <a:solidFill>
                          <a:schemeClr val="accent3">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outEnd"/>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7661-4E01-BF9E-C1B10A1B0716}"/>
                </c:ext>
              </c:extLst>
            </c:dLbl>
            <c:dLbl>
              <c:idx val="4"/>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C1C63B71-68EB-4103-8215-FC4F7D76DF6D}" type="CATEGORYNAME">
                      <a:rPr lang="en-US" baseline="0">
                        <a:solidFill>
                          <a:schemeClr val="accent3">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outEnd"/>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7661-4E01-BF9E-C1B10A1B0716}"/>
                </c:ext>
              </c:extLst>
            </c:dLbl>
            <c:dLbl>
              <c:idx val="5"/>
              <c:layout>
                <c:manualLayout>
                  <c:x val="9.876543209876543E-3"/>
                  <c:y val="-0.12303290414878403"/>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7B393B7C-A409-4140-8ADB-430BFB97540F}" type="CATEGORYNAME">
                      <a:rPr lang="en-US" baseline="0">
                        <a:solidFill>
                          <a:schemeClr val="accent3">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7661-4E01-BF9E-C1B10A1B0716}"/>
                </c:ext>
              </c:extLst>
            </c:dLbl>
            <c:dLbl>
              <c:idx val="6"/>
              <c:layout>
                <c:manualLayout>
                  <c:x val="1.1851851851851851E-2"/>
                  <c:y val="0"/>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11BFE6AC-A823-4ADF-BCC4-30CE66299B77}" type="CATEGORYNAME">
                      <a:rPr lang="en-US" baseline="0">
                        <a:solidFill>
                          <a:schemeClr val="accent3">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7661-4E01-BF9E-C1B10A1B0716}"/>
                </c:ext>
              </c:extLst>
            </c:dLbl>
            <c:dLbl>
              <c:idx val="7"/>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722C61F6-349A-42FB-AE62-B5879E996BAA}" type="CATEGORYNAME">
                      <a:rPr lang="en-US" baseline="0">
                        <a:solidFill>
                          <a:schemeClr val="accent3">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outEnd"/>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7661-4E01-BF9E-C1B10A1B0716}"/>
                </c:ext>
              </c:extLst>
            </c:dLbl>
            <c:dLbl>
              <c:idx val="8"/>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C5E23B17-FC70-452F-8398-A6D3D4AEC352}" type="CATEGORYNAME">
                      <a:rPr lang="en-US" baseline="0">
                        <a:solidFill>
                          <a:schemeClr val="accent3">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outEnd"/>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1-7661-4E01-BF9E-C1B10A1B0716}"/>
                </c:ext>
              </c:extLst>
            </c:dLbl>
            <c:dLbl>
              <c:idx val="9"/>
              <c:layout>
                <c:manualLayout>
                  <c:x val="2.7654320987654323E-2"/>
                  <c:y val="-1.7167381974248927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14D20F52-D51D-4DD0-8CB7-4A4A7F7F345D}" type="CATEGORYNAME">
                      <a:rPr lang="en-US" baseline="0">
                        <a:solidFill>
                          <a:schemeClr val="accent3">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7661-4E01-BF9E-C1B10A1B0716}"/>
                </c:ext>
              </c:extLst>
            </c:dLbl>
            <c:dLbl>
              <c:idx val="10"/>
              <c:layout>
                <c:manualLayout>
                  <c:x val="3.1604938271604939E-2"/>
                  <c:y val="0"/>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fld id="{1A2B2BD9-2758-4E64-A41F-920F20446313}" type="CATEGORYNAME">
                      <a:rPr lang="en-US">
                        <a:solidFill>
                          <a:schemeClr val="accent6">
                            <a:lumMod val="75000"/>
                          </a:schemeClr>
                        </a:solidFill>
                      </a:rPr>
                      <a:pPr>
                        <a:defRPr sz="1200">
                          <a:solidFill>
                            <a:schemeClr val="accent1"/>
                          </a:solidFill>
                        </a:defRPr>
                      </a:pPr>
                      <a:t>[KATEGÓRIA NEVE]</a:t>
                    </a:fld>
                    <a:endParaRPr lang="hu-HU"/>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bestFit"/>
              <c:showLegendKey val="0"/>
              <c:showVal val="0"/>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5-7661-4E01-BF9E-C1B10A1B071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hu-HU"/>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Munka1!$A$4:$A$14</c:f>
              <c:strCache>
                <c:ptCount val="11"/>
                <c:pt idx="0">
                  <c:v>Tölgy</c:v>
                </c:pt>
                <c:pt idx="1">
                  <c:v>Cser</c:v>
                </c:pt>
                <c:pt idx="2">
                  <c:v>Bükk</c:v>
                </c:pt>
                <c:pt idx="3">
                  <c:v>Gyertyán</c:v>
                </c:pt>
                <c:pt idx="4">
                  <c:v>Akác</c:v>
                </c:pt>
                <c:pt idx="5">
                  <c:v>Egyéb keménylombos</c:v>
                </c:pt>
                <c:pt idx="6">
                  <c:v>Nemesnyár</c:v>
                </c:pt>
                <c:pt idx="7">
                  <c:v>Hazai nyár</c:v>
                </c:pt>
                <c:pt idx="8">
                  <c:v>Füzek</c:v>
                </c:pt>
                <c:pt idx="9">
                  <c:v>Lágy lombos</c:v>
                </c:pt>
                <c:pt idx="10">
                  <c:v>Fenyő</c:v>
                </c:pt>
              </c:strCache>
            </c:strRef>
          </c:cat>
          <c:val>
            <c:numRef>
              <c:f>Munka1!$B$4:$B$14</c:f>
              <c:numCache>
                <c:formatCode>_-* #\ ##0\ _H_U_F_-;\-* #\ ##0\ _H_U_F_-;_-* "-"??\ _H_U_F_-;_-@_-</c:formatCode>
                <c:ptCount val="11"/>
                <c:pt idx="0">
                  <c:v>393861.99</c:v>
                </c:pt>
                <c:pt idx="1">
                  <c:v>217292.27</c:v>
                </c:pt>
                <c:pt idx="2">
                  <c:v>113759.1</c:v>
                </c:pt>
                <c:pt idx="3">
                  <c:v>98235.74</c:v>
                </c:pt>
                <c:pt idx="4">
                  <c:v>457937.1</c:v>
                </c:pt>
                <c:pt idx="5">
                  <c:v>126326.97</c:v>
                </c:pt>
                <c:pt idx="6">
                  <c:v>99839.9</c:v>
                </c:pt>
                <c:pt idx="7">
                  <c:v>97196.55</c:v>
                </c:pt>
                <c:pt idx="8">
                  <c:v>17743.91</c:v>
                </c:pt>
                <c:pt idx="9">
                  <c:v>77937.87</c:v>
                </c:pt>
                <c:pt idx="10">
                  <c:v>175804.08</c:v>
                </c:pt>
              </c:numCache>
            </c:numRef>
          </c:val>
          <c:extLst>
            <c:ext xmlns:c16="http://schemas.microsoft.com/office/drawing/2014/chart" uri="{C3380CC4-5D6E-409C-BE32-E72D297353CC}">
              <c16:uniqueId val="{00000016-7661-4E01-BF9E-C1B10A1B0716}"/>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hu-H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D988-5B29-4049-98F9-CF6ECB2EA3A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HU"/>
          </a:p>
        </p:txBody>
      </p:sp>
      <p:sp>
        <p:nvSpPr>
          <p:cNvPr id="3" name="Subtitle 2">
            <a:extLst>
              <a:ext uri="{FF2B5EF4-FFF2-40B4-BE49-F238E27FC236}">
                <a16:creationId xmlns:a16="http://schemas.microsoft.com/office/drawing/2014/main" id="{32CA561D-1F00-CF44-A963-DB6A6231D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HU"/>
          </a:p>
        </p:txBody>
      </p:sp>
      <p:sp>
        <p:nvSpPr>
          <p:cNvPr id="4" name="Date Placeholder 3">
            <a:extLst>
              <a:ext uri="{FF2B5EF4-FFF2-40B4-BE49-F238E27FC236}">
                <a16:creationId xmlns:a16="http://schemas.microsoft.com/office/drawing/2014/main" id="{1B92986C-2480-C54C-ADA8-753185DB9656}"/>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5" name="Footer Placeholder 4">
            <a:extLst>
              <a:ext uri="{FF2B5EF4-FFF2-40B4-BE49-F238E27FC236}">
                <a16:creationId xmlns:a16="http://schemas.microsoft.com/office/drawing/2014/main" id="{45879F80-B4F4-2443-BFA8-6DD91746641A}"/>
              </a:ext>
            </a:extLst>
          </p:cNvPr>
          <p:cNvSpPr>
            <a:spLocks noGrp="1"/>
          </p:cNvSpPr>
          <p:nvPr>
            <p:ph type="ftr" sz="quarter" idx="11"/>
          </p:nvPr>
        </p:nvSpPr>
        <p:spPr/>
        <p:txBody>
          <a:bodyPr/>
          <a:lstStyle/>
          <a:p>
            <a:endParaRPr lang="en-HU"/>
          </a:p>
        </p:txBody>
      </p:sp>
      <p:sp>
        <p:nvSpPr>
          <p:cNvPr id="6" name="Slide Number Placeholder 5">
            <a:extLst>
              <a:ext uri="{FF2B5EF4-FFF2-40B4-BE49-F238E27FC236}">
                <a16:creationId xmlns:a16="http://schemas.microsoft.com/office/drawing/2014/main" id="{5F5EE0C1-1ACF-3842-8C39-F1788C411988}"/>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257959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D587-B2B6-DC41-83B0-804BF01F1943}"/>
              </a:ext>
            </a:extLst>
          </p:cNvPr>
          <p:cNvSpPr>
            <a:spLocks noGrp="1"/>
          </p:cNvSpPr>
          <p:nvPr>
            <p:ph type="title"/>
          </p:nvPr>
        </p:nvSpPr>
        <p:spPr/>
        <p:txBody>
          <a:bodyPr/>
          <a:lstStyle/>
          <a:p>
            <a:r>
              <a:rPr lang="en-GB"/>
              <a:t>Click to edit Master title style</a:t>
            </a:r>
            <a:endParaRPr lang="en-HU"/>
          </a:p>
        </p:txBody>
      </p:sp>
      <p:sp>
        <p:nvSpPr>
          <p:cNvPr id="3" name="Vertical Text Placeholder 2">
            <a:extLst>
              <a:ext uri="{FF2B5EF4-FFF2-40B4-BE49-F238E27FC236}">
                <a16:creationId xmlns:a16="http://schemas.microsoft.com/office/drawing/2014/main" id="{7C62FC70-3A7F-2C4E-9F8F-B3E9E09DE4D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Date Placeholder 3">
            <a:extLst>
              <a:ext uri="{FF2B5EF4-FFF2-40B4-BE49-F238E27FC236}">
                <a16:creationId xmlns:a16="http://schemas.microsoft.com/office/drawing/2014/main" id="{13008A65-B413-5E4E-8CA4-4EDB4F915375}"/>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5" name="Footer Placeholder 4">
            <a:extLst>
              <a:ext uri="{FF2B5EF4-FFF2-40B4-BE49-F238E27FC236}">
                <a16:creationId xmlns:a16="http://schemas.microsoft.com/office/drawing/2014/main" id="{D220FC4D-9DE0-3340-AA0C-342AFA31A2B7}"/>
              </a:ext>
            </a:extLst>
          </p:cNvPr>
          <p:cNvSpPr>
            <a:spLocks noGrp="1"/>
          </p:cNvSpPr>
          <p:nvPr>
            <p:ph type="ftr" sz="quarter" idx="11"/>
          </p:nvPr>
        </p:nvSpPr>
        <p:spPr/>
        <p:txBody>
          <a:bodyPr/>
          <a:lstStyle/>
          <a:p>
            <a:endParaRPr lang="en-HU"/>
          </a:p>
        </p:txBody>
      </p:sp>
      <p:sp>
        <p:nvSpPr>
          <p:cNvPr id="6" name="Slide Number Placeholder 5">
            <a:extLst>
              <a:ext uri="{FF2B5EF4-FFF2-40B4-BE49-F238E27FC236}">
                <a16:creationId xmlns:a16="http://schemas.microsoft.com/office/drawing/2014/main" id="{AA5BEE26-6063-4341-9A7F-0FE69B4C38A3}"/>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3630455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EB6DA-954E-5D41-80AE-F695430CA1F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HU"/>
          </a:p>
        </p:txBody>
      </p:sp>
      <p:sp>
        <p:nvSpPr>
          <p:cNvPr id="3" name="Vertical Text Placeholder 2">
            <a:extLst>
              <a:ext uri="{FF2B5EF4-FFF2-40B4-BE49-F238E27FC236}">
                <a16:creationId xmlns:a16="http://schemas.microsoft.com/office/drawing/2014/main" id="{D9722EEB-0791-7B4F-B154-77F57F29009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Date Placeholder 3">
            <a:extLst>
              <a:ext uri="{FF2B5EF4-FFF2-40B4-BE49-F238E27FC236}">
                <a16:creationId xmlns:a16="http://schemas.microsoft.com/office/drawing/2014/main" id="{F0FED099-BFC4-B54E-AC4C-340CC64BB732}"/>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5" name="Footer Placeholder 4">
            <a:extLst>
              <a:ext uri="{FF2B5EF4-FFF2-40B4-BE49-F238E27FC236}">
                <a16:creationId xmlns:a16="http://schemas.microsoft.com/office/drawing/2014/main" id="{A5A47E0B-487A-4A46-B11D-064378C5C338}"/>
              </a:ext>
            </a:extLst>
          </p:cNvPr>
          <p:cNvSpPr>
            <a:spLocks noGrp="1"/>
          </p:cNvSpPr>
          <p:nvPr>
            <p:ph type="ftr" sz="quarter" idx="11"/>
          </p:nvPr>
        </p:nvSpPr>
        <p:spPr/>
        <p:txBody>
          <a:bodyPr/>
          <a:lstStyle/>
          <a:p>
            <a:endParaRPr lang="en-HU"/>
          </a:p>
        </p:txBody>
      </p:sp>
      <p:sp>
        <p:nvSpPr>
          <p:cNvPr id="6" name="Slide Number Placeholder 5">
            <a:extLst>
              <a:ext uri="{FF2B5EF4-FFF2-40B4-BE49-F238E27FC236}">
                <a16:creationId xmlns:a16="http://schemas.microsoft.com/office/drawing/2014/main" id="{65A8D557-DF08-0142-84DE-442E6B550036}"/>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182273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8D5D9-93C1-0D4B-B9F2-957514CE6601}"/>
              </a:ext>
            </a:extLst>
          </p:cNvPr>
          <p:cNvSpPr>
            <a:spLocks noGrp="1"/>
          </p:cNvSpPr>
          <p:nvPr>
            <p:ph type="title"/>
          </p:nvPr>
        </p:nvSpPr>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AC7B5DD0-A81D-9545-90B7-A1A52717E1D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Date Placeholder 3">
            <a:extLst>
              <a:ext uri="{FF2B5EF4-FFF2-40B4-BE49-F238E27FC236}">
                <a16:creationId xmlns:a16="http://schemas.microsoft.com/office/drawing/2014/main" id="{568A6A19-09F0-664E-AACC-945E4223FA2A}"/>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5" name="Footer Placeholder 4">
            <a:extLst>
              <a:ext uri="{FF2B5EF4-FFF2-40B4-BE49-F238E27FC236}">
                <a16:creationId xmlns:a16="http://schemas.microsoft.com/office/drawing/2014/main" id="{4A7C5484-1643-1741-9BBE-E57E92862199}"/>
              </a:ext>
            </a:extLst>
          </p:cNvPr>
          <p:cNvSpPr>
            <a:spLocks noGrp="1"/>
          </p:cNvSpPr>
          <p:nvPr>
            <p:ph type="ftr" sz="quarter" idx="11"/>
          </p:nvPr>
        </p:nvSpPr>
        <p:spPr/>
        <p:txBody>
          <a:bodyPr/>
          <a:lstStyle/>
          <a:p>
            <a:endParaRPr lang="en-HU"/>
          </a:p>
        </p:txBody>
      </p:sp>
      <p:sp>
        <p:nvSpPr>
          <p:cNvPr id="6" name="Slide Number Placeholder 5">
            <a:extLst>
              <a:ext uri="{FF2B5EF4-FFF2-40B4-BE49-F238E27FC236}">
                <a16:creationId xmlns:a16="http://schemas.microsoft.com/office/drawing/2014/main" id="{91FD124F-6158-8148-B6F2-329809940743}"/>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4288072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D552-5C20-C749-A42D-287374E6B2E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HU"/>
          </a:p>
        </p:txBody>
      </p:sp>
      <p:sp>
        <p:nvSpPr>
          <p:cNvPr id="3" name="Text Placeholder 2">
            <a:extLst>
              <a:ext uri="{FF2B5EF4-FFF2-40B4-BE49-F238E27FC236}">
                <a16:creationId xmlns:a16="http://schemas.microsoft.com/office/drawing/2014/main" id="{F2BD5A57-0B59-B04B-938C-4B7A33B459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AFD7B6-D6BB-314A-8916-02AAEFE61C94}"/>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5" name="Footer Placeholder 4">
            <a:extLst>
              <a:ext uri="{FF2B5EF4-FFF2-40B4-BE49-F238E27FC236}">
                <a16:creationId xmlns:a16="http://schemas.microsoft.com/office/drawing/2014/main" id="{D4D15C13-2022-0A4C-A6E7-2BCD49FBAB81}"/>
              </a:ext>
            </a:extLst>
          </p:cNvPr>
          <p:cNvSpPr>
            <a:spLocks noGrp="1"/>
          </p:cNvSpPr>
          <p:nvPr>
            <p:ph type="ftr" sz="quarter" idx="11"/>
          </p:nvPr>
        </p:nvSpPr>
        <p:spPr/>
        <p:txBody>
          <a:bodyPr/>
          <a:lstStyle/>
          <a:p>
            <a:endParaRPr lang="en-HU"/>
          </a:p>
        </p:txBody>
      </p:sp>
      <p:sp>
        <p:nvSpPr>
          <p:cNvPr id="6" name="Slide Number Placeholder 5">
            <a:extLst>
              <a:ext uri="{FF2B5EF4-FFF2-40B4-BE49-F238E27FC236}">
                <a16:creationId xmlns:a16="http://schemas.microsoft.com/office/drawing/2014/main" id="{FE57432A-1A64-1D4C-B3A0-5EE026A84BC0}"/>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36209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5469-5F80-4146-9C72-DA429ADE81BD}"/>
              </a:ext>
            </a:extLst>
          </p:cNvPr>
          <p:cNvSpPr>
            <a:spLocks noGrp="1"/>
          </p:cNvSpPr>
          <p:nvPr>
            <p:ph type="title"/>
          </p:nvPr>
        </p:nvSpPr>
        <p:spPr/>
        <p:txBody>
          <a:bodyPr/>
          <a:lstStyle/>
          <a:p>
            <a:r>
              <a:rPr lang="en-GB"/>
              <a:t>Click to edit Master title style</a:t>
            </a:r>
            <a:endParaRPr lang="en-HU"/>
          </a:p>
        </p:txBody>
      </p:sp>
      <p:sp>
        <p:nvSpPr>
          <p:cNvPr id="3" name="Content Placeholder 2">
            <a:extLst>
              <a:ext uri="{FF2B5EF4-FFF2-40B4-BE49-F238E27FC236}">
                <a16:creationId xmlns:a16="http://schemas.microsoft.com/office/drawing/2014/main" id="{8A1F819B-9591-564C-BCAE-35CDA681E9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Content Placeholder 3">
            <a:extLst>
              <a:ext uri="{FF2B5EF4-FFF2-40B4-BE49-F238E27FC236}">
                <a16:creationId xmlns:a16="http://schemas.microsoft.com/office/drawing/2014/main" id="{A7EAC7D1-C566-F24C-A8C2-4214BF430FE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5" name="Date Placeholder 4">
            <a:extLst>
              <a:ext uri="{FF2B5EF4-FFF2-40B4-BE49-F238E27FC236}">
                <a16:creationId xmlns:a16="http://schemas.microsoft.com/office/drawing/2014/main" id="{FD11889A-6F7B-1D41-B863-1CBC8011DFE0}"/>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6" name="Footer Placeholder 5">
            <a:extLst>
              <a:ext uri="{FF2B5EF4-FFF2-40B4-BE49-F238E27FC236}">
                <a16:creationId xmlns:a16="http://schemas.microsoft.com/office/drawing/2014/main" id="{EEDE4F74-2F66-8E4B-ADF4-5BFCBAA82144}"/>
              </a:ext>
            </a:extLst>
          </p:cNvPr>
          <p:cNvSpPr>
            <a:spLocks noGrp="1"/>
          </p:cNvSpPr>
          <p:nvPr>
            <p:ph type="ftr" sz="quarter" idx="11"/>
          </p:nvPr>
        </p:nvSpPr>
        <p:spPr/>
        <p:txBody>
          <a:bodyPr/>
          <a:lstStyle/>
          <a:p>
            <a:endParaRPr lang="en-HU"/>
          </a:p>
        </p:txBody>
      </p:sp>
      <p:sp>
        <p:nvSpPr>
          <p:cNvPr id="7" name="Slide Number Placeholder 6">
            <a:extLst>
              <a:ext uri="{FF2B5EF4-FFF2-40B4-BE49-F238E27FC236}">
                <a16:creationId xmlns:a16="http://schemas.microsoft.com/office/drawing/2014/main" id="{B7D5D982-04F6-2C42-A5E9-E88E6C19DE3E}"/>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845153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0A879-3FD8-8545-A43F-A51937D9123F}"/>
              </a:ext>
            </a:extLst>
          </p:cNvPr>
          <p:cNvSpPr>
            <a:spLocks noGrp="1"/>
          </p:cNvSpPr>
          <p:nvPr>
            <p:ph type="title"/>
          </p:nvPr>
        </p:nvSpPr>
        <p:spPr>
          <a:xfrm>
            <a:off x="839788" y="365125"/>
            <a:ext cx="10515600" cy="1325563"/>
          </a:xfrm>
        </p:spPr>
        <p:txBody>
          <a:bodyPr/>
          <a:lstStyle/>
          <a:p>
            <a:r>
              <a:rPr lang="en-GB"/>
              <a:t>Click to edit Master title style</a:t>
            </a:r>
            <a:endParaRPr lang="en-HU"/>
          </a:p>
        </p:txBody>
      </p:sp>
      <p:sp>
        <p:nvSpPr>
          <p:cNvPr id="3" name="Text Placeholder 2">
            <a:extLst>
              <a:ext uri="{FF2B5EF4-FFF2-40B4-BE49-F238E27FC236}">
                <a16:creationId xmlns:a16="http://schemas.microsoft.com/office/drawing/2014/main" id="{06674243-09E0-064C-B890-A9C11283FA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0C07B1-33DD-4A47-BCDF-430CAB08995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5" name="Text Placeholder 4">
            <a:extLst>
              <a:ext uri="{FF2B5EF4-FFF2-40B4-BE49-F238E27FC236}">
                <a16:creationId xmlns:a16="http://schemas.microsoft.com/office/drawing/2014/main" id="{6842A033-528C-C242-ABDA-3D15D9C986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2A3F32-5CB1-C746-B579-E3CAB98A886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7" name="Date Placeholder 6">
            <a:extLst>
              <a:ext uri="{FF2B5EF4-FFF2-40B4-BE49-F238E27FC236}">
                <a16:creationId xmlns:a16="http://schemas.microsoft.com/office/drawing/2014/main" id="{ADDACBAC-D2B5-9447-8F68-2B341833C5CA}"/>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8" name="Footer Placeholder 7">
            <a:extLst>
              <a:ext uri="{FF2B5EF4-FFF2-40B4-BE49-F238E27FC236}">
                <a16:creationId xmlns:a16="http://schemas.microsoft.com/office/drawing/2014/main" id="{6DFC38C4-0BE5-5F4D-B045-44121833F1BD}"/>
              </a:ext>
            </a:extLst>
          </p:cNvPr>
          <p:cNvSpPr>
            <a:spLocks noGrp="1"/>
          </p:cNvSpPr>
          <p:nvPr>
            <p:ph type="ftr" sz="quarter" idx="11"/>
          </p:nvPr>
        </p:nvSpPr>
        <p:spPr/>
        <p:txBody>
          <a:bodyPr/>
          <a:lstStyle/>
          <a:p>
            <a:endParaRPr lang="en-HU"/>
          </a:p>
        </p:txBody>
      </p:sp>
      <p:sp>
        <p:nvSpPr>
          <p:cNvPr id="9" name="Slide Number Placeholder 8">
            <a:extLst>
              <a:ext uri="{FF2B5EF4-FFF2-40B4-BE49-F238E27FC236}">
                <a16:creationId xmlns:a16="http://schemas.microsoft.com/office/drawing/2014/main" id="{64C96987-204A-704D-B909-AD872CEBF210}"/>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416227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5C4A-652D-504F-8A14-439C05EA7A90}"/>
              </a:ext>
            </a:extLst>
          </p:cNvPr>
          <p:cNvSpPr>
            <a:spLocks noGrp="1"/>
          </p:cNvSpPr>
          <p:nvPr>
            <p:ph type="title"/>
          </p:nvPr>
        </p:nvSpPr>
        <p:spPr/>
        <p:txBody>
          <a:bodyPr/>
          <a:lstStyle/>
          <a:p>
            <a:r>
              <a:rPr lang="en-GB"/>
              <a:t>Click to edit Master title style</a:t>
            </a:r>
            <a:endParaRPr lang="en-HU"/>
          </a:p>
        </p:txBody>
      </p:sp>
      <p:sp>
        <p:nvSpPr>
          <p:cNvPr id="3" name="Date Placeholder 2">
            <a:extLst>
              <a:ext uri="{FF2B5EF4-FFF2-40B4-BE49-F238E27FC236}">
                <a16:creationId xmlns:a16="http://schemas.microsoft.com/office/drawing/2014/main" id="{41C34FCD-7F12-3640-96FE-2A55EF8D9B4D}"/>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4" name="Footer Placeholder 3">
            <a:extLst>
              <a:ext uri="{FF2B5EF4-FFF2-40B4-BE49-F238E27FC236}">
                <a16:creationId xmlns:a16="http://schemas.microsoft.com/office/drawing/2014/main" id="{C72A237B-10A1-CF4D-8B8B-C8DC4FC965D0}"/>
              </a:ext>
            </a:extLst>
          </p:cNvPr>
          <p:cNvSpPr>
            <a:spLocks noGrp="1"/>
          </p:cNvSpPr>
          <p:nvPr>
            <p:ph type="ftr" sz="quarter" idx="11"/>
          </p:nvPr>
        </p:nvSpPr>
        <p:spPr/>
        <p:txBody>
          <a:bodyPr/>
          <a:lstStyle/>
          <a:p>
            <a:endParaRPr lang="en-HU"/>
          </a:p>
        </p:txBody>
      </p:sp>
      <p:sp>
        <p:nvSpPr>
          <p:cNvPr id="5" name="Slide Number Placeholder 4">
            <a:extLst>
              <a:ext uri="{FF2B5EF4-FFF2-40B4-BE49-F238E27FC236}">
                <a16:creationId xmlns:a16="http://schemas.microsoft.com/office/drawing/2014/main" id="{6ECD9CFC-5850-964C-B7EB-E9C57ADA3065}"/>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292718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DC55D-3999-1045-ABD4-D8DFE7BE3480}"/>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3" name="Footer Placeholder 2">
            <a:extLst>
              <a:ext uri="{FF2B5EF4-FFF2-40B4-BE49-F238E27FC236}">
                <a16:creationId xmlns:a16="http://schemas.microsoft.com/office/drawing/2014/main" id="{D9780982-A493-464A-9B48-61D5635F21DC}"/>
              </a:ext>
            </a:extLst>
          </p:cNvPr>
          <p:cNvSpPr>
            <a:spLocks noGrp="1"/>
          </p:cNvSpPr>
          <p:nvPr>
            <p:ph type="ftr" sz="quarter" idx="11"/>
          </p:nvPr>
        </p:nvSpPr>
        <p:spPr/>
        <p:txBody>
          <a:bodyPr/>
          <a:lstStyle/>
          <a:p>
            <a:endParaRPr lang="en-HU"/>
          </a:p>
        </p:txBody>
      </p:sp>
      <p:sp>
        <p:nvSpPr>
          <p:cNvPr id="4" name="Slide Number Placeholder 3">
            <a:extLst>
              <a:ext uri="{FF2B5EF4-FFF2-40B4-BE49-F238E27FC236}">
                <a16:creationId xmlns:a16="http://schemas.microsoft.com/office/drawing/2014/main" id="{CB79AC8B-E464-3943-A95D-34EEB2E51331}"/>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11347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ED44-A9E4-BB49-9656-13FF7177E5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HU"/>
          </a:p>
        </p:txBody>
      </p:sp>
      <p:sp>
        <p:nvSpPr>
          <p:cNvPr id="3" name="Content Placeholder 2">
            <a:extLst>
              <a:ext uri="{FF2B5EF4-FFF2-40B4-BE49-F238E27FC236}">
                <a16:creationId xmlns:a16="http://schemas.microsoft.com/office/drawing/2014/main" id="{122A3C5A-4B14-4342-B231-73C9CD58C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Text Placeholder 3">
            <a:extLst>
              <a:ext uri="{FF2B5EF4-FFF2-40B4-BE49-F238E27FC236}">
                <a16:creationId xmlns:a16="http://schemas.microsoft.com/office/drawing/2014/main" id="{D7CB87A1-308C-7047-9188-C7345058B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D4A094-9824-BC45-A3FD-9FDA560BA098}"/>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6" name="Footer Placeholder 5">
            <a:extLst>
              <a:ext uri="{FF2B5EF4-FFF2-40B4-BE49-F238E27FC236}">
                <a16:creationId xmlns:a16="http://schemas.microsoft.com/office/drawing/2014/main" id="{1FAD0881-EE43-E34C-8DC3-497455962F41}"/>
              </a:ext>
            </a:extLst>
          </p:cNvPr>
          <p:cNvSpPr>
            <a:spLocks noGrp="1"/>
          </p:cNvSpPr>
          <p:nvPr>
            <p:ph type="ftr" sz="quarter" idx="11"/>
          </p:nvPr>
        </p:nvSpPr>
        <p:spPr/>
        <p:txBody>
          <a:bodyPr/>
          <a:lstStyle/>
          <a:p>
            <a:endParaRPr lang="en-HU"/>
          </a:p>
        </p:txBody>
      </p:sp>
      <p:sp>
        <p:nvSpPr>
          <p:cNvPr id="7" name="Slide Number Placeholder 6">
            <a:extLst>
              <a:ext uri="{FF2B5EF4-FFF2-40B4-BE49-F238E27FC236}">
                <a16:creationId xmlns:a16="http://schemas.microsoft.com/office/drawing/2014/main" id="{C061AAA1-86D3-534E-A8DD-E650B280D5DC}"/>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2555117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7D905-6D34-4E47-A14C-A28666CC64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HU"/>
          </a:p>
        </p:txBody>
      </p:sp>
      <p:sp>
        <p:nvSpPr>
          <p:cNvPr id="3" name="Picture Placeholder 2">
            <a:extLst>
              <a:ext uri="{FF2B5EF4-FFF2-40B4-BE49-F238E27FC236}">
                <a16:creationId xmlns:a16="http://schemas.microsoft.com/office/drawing/2014/main" id="{195D7D64-4B29-4C48-9B54-67024D5BB4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HU"/>
          </a:p>
        </p:txBody>
      </p:sp>
      <p:sp>
        <p:nvSpPr>
          <p:cNvPr id="4" name="Text Placeholder 3">
            <a:extLst>
              <a:ext uri="{FF2B5EF4-FFF2-40B4-BE49-F238E27FC236}">
                <a16:creationId xmlns:a16="http://schemas.microsoft.com/office/drawing/2014/main" id="{4CFC875F-A7C6-9842-BA50-E3FAA0381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35B720-D918-F64A-9E9B-C5A12D67D878}"/>
              </a:ext>
            </a:extLst>
          </p:cNvPr>
          <p:cNvSpPr>
            <a:spLocks noGrp="1"/>
          </p:cNvSpPr>
          <p:nvPr>
            <p:ph type="dt" sz="half" idx="10"/>
          </p:nvPr>
        </p:nvSpPr>
        <p:spPr/>
        <p:txBody>
          <a:bodyPr/>
          <a:lstStyle/>
          <a:p>
            <a:fld id="{C5B87002-D164-6849-8D5F-C6DA6F1FA440}" type="datetimeFigureOut">
              <a:rPr lang="en-HU" smtClean="0"/>
              <a:t>01/18/2026</a:t>
            </a:fld>
            <a:endParaRPr lang="en-HU"/>
          </a:p>
        </p:txBody>
      </p:sp>
      <p:sp>
        <p:nvSpPr>
          <p:cNvPr id="6" name="Footer Placeholder 5">
            <a:extLst>
              <a:ext uri="{FF2B5EF4-FFF2-40B4-BE49-F238E27FC236}">
                <a16:creationId xmlns:a16="http://schemas.microsoft.com/office/drawing/2014/main" id="{4CCBEFEB-8B48-794D-B083-A66390C9100E}"/>
              </a:ext>
            </a:extLst>
          </p:cNvPr>
          <p:cNvSpPr>
            <a:spLocks noGrp="1"/>
          </p:cNvSpPr>
          <p:nvPr>
            <p:ph type="ftr" sz="quarter" idx="11"/>
          </p:nvPr>
        </p:nvSpPr>
        <p:spPr/>
        <p:txBody>
          <a:bodyPr/>
          <a:lstStyle/>
          <a:p>
            <a:endParaRPr lang="en-HU"/>
          </a:p>
        </p:txBody>
      </p:sp>
      <p:sp>
        <p:nvSpPr>
          <p:cNvPr id="7" name="Slide Number Placeholder 6">
            <a:extLst>
              <a:ext uri="{FF2B5EF4-FFF2-40B4-BE49-F238E27FC236}">
                <a16:creationId xmlns:a16="http://schemas.microsoft.com/office/drawing/2014/main" id="{29BC0C85-02A9-5949-A440-0D4739D17319}"/>
              </a:ext>
            </a:extLst>
          </p:cNvPr>
          <p:cNvSpPr>
            <a:spLocks noGrp="1"/>
          </p:cNvSpPr>
          <p:nvPr>
            <p:ph type="sldNum" sz="quarter" idx="12"/>
          </p:nvPr>
        </p:nvSpPr>
        <p:spPr/>
        <p:txBody>
          <a:bodyPr/>
          <a:lstStyle/>
          <a:p>
            <a:fld id="{57304EE3-A08A-FD4E-A4DD-F3DCA2E683B0}" type="slidenum">
              <a:rPr lang="en-HU" smtClean="0"/>
              <a:t>‹#›</a:t>
            </a:fld>
            <a:endParaRPr lang="en-HU"/>
          </a:p>
        </p:txBody>
      </p:sp>
    </p:spTree>
    <p:extLst>
      <p:ext uri="{BB962C8B-B14F-4D97-AF65-F5344CB8AC3E}">
        <p14:creationId xmlns:p14="http://schemas.microsoft.com/office/powerpoint/2010/main" val="171153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61990-8005-104B-8A8B-4308F2F0D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HU"/>
          </a:p>
        </p:txBody>
      </p:sp>
      <p:sp>
        <p:nvSpPr>
          <p:cNvPr id="3" name="Text Placeholder 2">
            <a:extLst>
              <a:ext uri="{FF2B5EF4-FFF2-40B4-BE49-F238E27FC236}">
                <a16:creationId xmlns:a16="http://schemas.microsoft.com/office/drawing/2014/main" id="{A94A414D-8B3C-B847-9940-F12D4C6549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4" name="Date Placeholder 3">
            <a:extLst>
              <a:ext uri="{FF2B5EF4-FFF2-40B4-BE49-F238E27FC236}">
                <a16:creationId xmlns:a16="http://schemas.microsoft.com/office/drawing/2014/main" id="{6C4EFD2D-9F43-D349-A9F7-C7D3C18D10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87002-D164-6849-8D5F-C6DA6F1FA440}" type="datetimeFigureOut">
              <a:rPr lang="en-HU" smtClean="0"/>
              <a:t>01/18/2026</a:t>
            </a:fld>
            <a:endParaRPr lang="en-HU"/>
          </a:p>
        </p:txBody>
      </p:sp>
      <p:sp>
        <p:nvSpPr>
          <p:cNvPr id="5" name="Footer Placeholder 4">
            <a:extLst>
              <a:ext uri="{FF2B5EF4-FFF2-40B4-BE49-F238E27FC236}">
                <a16:creationId xmlns:a16="http://schemas.microsoft.com/office/drawing/2014/main" id="{0217777F-1866-E347-B8A2-9ED6658FF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HU"/>
          </a:p>
        </p:txBody>
      </p:sp>
      <p:sp>
        <p:nvSpPr>
          <p:cNvPr id="6" name="Slide Number Placeholder 5">
            <a:extLst>
              <a:ext uri="{FF2B5EF4-FFF2-40B4-BE49-F238E27FC236}">
                <a16:creationId xmlns:a16="http://schemas.microsoft.com/office/drawing/2014/main" id="{B5583196-9B66-1947-9FE5-5B6744F7E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04EE3-A08A-FD4E-A4DD-F3DCA2E683B0}" type="slidenum">
              <a:rPr lang="en-HU" smtClean="0"/>
              <a:t>‹#›</a:t>
            </a:fld>
            <a:endParaRPr lang="en-HU"/>
          </a:p>
        </p:txBody>
      </p:sp>
    </p:spTree>
    <p:extLst>
      <p:ext uri="{BB962C8B-B14F-4D97-AF65-F5344CB8AC3E}">
        <p14:creationId xmlns:p14="http://schemas.microsoft.com/office/powerpoint/2010/main" val="3712415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emf"/><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outdoor, grass, plant&#10;&#10;Description automatically generated">
            <a:extLst>
              <a:ext uri="{FF2B5EF4-FFF2-40B4-BE49-F238E27FC236}">
                <a16:creationId xmlns:a16="http://schemas.microsoft.com/office/drawing/2014/main" id="{66E28AB0-B276-BE46-97C3-F2D1CD122455}"/>
              </a:ext>
            </a:extLst>
          </p:cNvPr>
          <p:cNvPicPr>
            <a:picLocks noChangeAspect="1"/>
          </p:cNvPicPr>
          <p:nvPr/>
        </p:nvPicPr>
        <p:blipFill rotWithShape="1">
          <a:blip r:embed="rId2"/>
          <a:srcRect t="49362" b="13153"/>
          <a:stretch/>
        </p:blipFill>
        <p:spPr>
          <a:xfrm>
            <a:off x="0" y="1"/>
            <a:ext cx="12192000" cy="6858000"/>
          </a:xfrm>
          <a:prstGeom prst="rect">
            <a:avLst/>
          </a:prstGeom>
        </p:spPr>
      </p:pic>
      <p:pic>
        <p:nvPicPr>
          <p:cNvPr id="7" name="Picture 6">
            <a:extLst>
              <a:ext uri="{FF2B5EF4-FFF2-40B4-BE49-F238E27FC236}">
                <a16:creationId xmlns:a16="http://schemas.microsoft.com/office/drawing/2014/main" id="{277B8763-2446-4B4E-8065-B8FA47ED00EE}"/>
              </a:ext>
            </a:extLst>
          </p:cNvPr>
          <p:cNvPicPr>
            <a:picLocks noChangeAspect="1"/>
          </p:cNvPicPr>
          <p:nvPr/>
        </p:nvPicPr>
        <p:blipFill>
          <a:blip r:embed="rId3"/>
          <a:src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0B76E54-3E4E-9244-8855-E661809B9A5F}"/>
              </a:ext>
            </a:extLst>
          </p:cNvPr>
          <p:cNvSpPr txBox="1"/>
          <p:nvPr/>
        </p:nvSpPr>
        <p:spPr>
          <a:xfrm>
            <a:off x="4693920" y="5438823"/>
            <a:ext cx="2159726" cy="646331"/>
          </a:xfrm>
          <a:prstGeom prst="rect">
            <a:avLst/>
          </a:prstGeom>
          <a:noFill/>
        </p:spPr>
        <p:txBody>
          <a:bodyPr wrap="square" rtlCol="0">
            <a:spAutoFit/>
          </a:bodyPr>
          <a:lstStyle/>
          <a:p>
            <a:r>
              <a:rPr lang="hu-HU" sz="3600" b="1" dirty="0" smtClean="0">
                <a:solidFill>
                  <a:schemeClr val="bg1"/>
                </a:solidFill>
              </a:rPr>
              <a:t>NYÍLT NAP</a:t>
            </a:r>
            <a:endParaRPr lang="en-HU" sz="3600" b="1" dirty="0">
              <a:solidFill>
                <a:schemeClr val="bg1"/>
              </a:solidFill>
            </a:endParaRPr>
          </a:p>
        </p:txBody>
      </p:sp>
    </p:spTree>
    <p:extLst>
      <p:ext uri="{BB962C8B-B14F-4D97-AF65-F5344CB8AC3E}">
        <p14:creationId xmlns:p14="http://schemas.microsoft.com/office/powerpoint/2010/main" val="173078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0" descr="White Oak (endgrain)"/>
          <p:cNvPicPr>
            <a:picLocks noChangeAspect="1" noChangeArrowheads="1"/>
          </p:cNvPicPr>
          <p:nvPr/>
        </p:nvPicPr>
        <p:blipFill>
          <a:blip r:embed="rId3">
            <a:extLst>
              <a:ext uri="{28A0092B-C50C-407E-A947-70E740481C1C}">
                <a14:useLocalDpi xmlns:a14="http://schemas.microsoft.com/office/drawing/2010/main" val="0"/>
              </a:ext>
            </a:extLst>
          </a:blip>
          <a:srcRect t="39970" b="38609"/>
          <a:stretch>
            <a:fillRect/>
          </a:stretch>
        </p:blipFill>
        <p:spPr bwMode="auto">
          <a:xfrm>
            <a:off x="1072867" y="1055659"/>
            <a:ext cx="10232955" cy="219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White Oak (endgrain 10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265" y="1055658"/>
            <a:ext cx="2191557" cy="219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Kép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3870" y="4241771"/>
            <a:ext cx="215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30345" y="4241771"/>
            <a:ext cx="215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White Ash (endgrain 10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883" y="4241771"/>
            <a:ext cx="215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ép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67420" y="4241771"/>
            <a:ext cx="215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zövegdoboz 6"/>
          <p:cNvSpPr txBox="1">
            <a:spLocks noChangeArrowheads="1"/>
          </p:cNvSpPr>
          <p:nvPr/>
        </p:nvSpPr>
        <p:spPr bwMode="auto">
          <a:xfrm>
            <a:off x="2459644" y="3730134"/>
            <a:ext cx="81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hu-HU" altLang="hu-HU" sz="1800">
                <a:solidFill>
                  <a:srgbClr val="FF0000"/>
                </a:solidFill>
                <a:latin typeface="Times New Roman" panose="02020603050405020304" pitchFamily="18" charset="0"/>
              </a:rPr>
              <a:t>T</a:t>
            </a:r>
            <a:r>
              <a:rPr lang="hu-HU" altLang="hu-HU" sz="1800">
                <a:solidFill>
                  <a:schemeClr val="tx1"/>
                </a:solidFill>
                <a:latin typeface="Times New Roman" panose="02020603050405020304" pitchFamily="18" charset="0"/>
              </a:rPr>
              <a:t>ölgy</a:t>
            </a:r>
          </a:p>
        </p:txBody>
      </p:sp>
      <p:sp>
        <p:nvSpPr>
          <p:cNvPr id="10" name="Szövegdoboz 10"/>
          <p:cNvSpPr txBox="1">
            <a:spLocks noChangeArrowheads="1"/>
          </p:cNvSpPr>
          <p:nvPr/>
        </p:nvSpPr>
        <p:spPr bwMode="auto">
          <a:xfrm>
            <a:off x="4747232" y="3723784"/>
            <a:ext cx="78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hu-HU" altLang="hu-HU" sz="1800">
                <a:solidFill>
                  <a:srgbClr val="FF0000"/>
                </a:solidFill>
                <a:latin typeface="Times New Roman" panose="02020603050405020304" pitchFamily="18" charset="0"/>
              </a:rPr>
              <a:t>A</a:t>
            </a:r>
            <a:r>
              <a:rPr lang="hu-HU" altLang="hu-HU" sz="1800">
                <a:solidFill>
                  <a:schemeClr val="tx1"/>
                </a:solidFill>
                <a:latin typeface="Times New Roman" panose="02020603050405020304" pitchFamily="18" charset="0"/>
              </a:rPr>
              <a:t>kác</a:t>
            </a:r>
          </a:p>
        </p:txBody>
      </p:sp>
      <p:sp>
        <p:nvSpPr>
          <p:cNvPr id="11" name="Szövegdoboz 11"/>
          <p:cNvSpPr txBox="1">
            <a:spLocks noChangeArrowheads="1"/>
          </p:cNvSpPr>
          <p:nvPr/>
        </p:nvSpPr>
        <p:spPr bwMode="auto">
          <a:xfrm>
            <a:off x="7004657" y="3730134"/>
            <a:ext cx="81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hu-HU" altLang="hu-HU" sz="1800">
                <a:solidFill>
                  <a:srgbClr val="FF0000"/>
                </a:solidFill>
                <a:latin typeface="Times New Roman" panose="02020603050405020304" pitchFamily="18" charset="0"/>
              </a:rPr>
              <a:t>K</a:t>
            </a:r>
            <a:r>
              <a:rPr lang="hu-HU" altLang="hu-HU" sz="1800">
                <a:solidFill>
                  <a:schemeClr val="tx1"/>
                </a:solidFill>
                <a:latin typeface="Times New Roman" panose="02020603050405020304" pitchFamily="18" charset="0"/>
              </a:rPr>
              <a:t>őris</a:t>
            </a:r>
          </a:p>
        </p:txBody>
      </p:sp>
      <p:sp>
        <p:nvSpPr>
          <p:cNvPr id="12" name="Szövegdoboz 12"/>
          <p:cNvSpPr txBox="1">
            <a:spLocks noChangeArrowheads="1"/>
          </p:cNvSpPr>
          <p:nvPr/>
        </p:nvSpPr>
        <p:spPr bwMode="auto">
          <a:xfrm>
            <a:off x="9120794" y="3723784"/>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FontTx/>
              <a:buNone/>
            </a:pPr>
            <a:r>
              <a:rPr lang="hu-HU" altLang="hu-HU" sz="1800" dirty="0">
                <a:solidFill>
                  <a:srgbClr val="FF0000"/>
                </a:solidFill>
                <a:latin typeface="Times New Roman" panose="02020603050405020304" pitchFamily="18" charset="0"/>
              </a:rPr>
              <a:t>Szi</a:t>
            </a:r>
            <a:r>
              <a:rPr lang="hu-HU" altLang="hu-HU" sz="1800" dirty="0">
                <a:solidFill>
                  <a:schemeClr val="tx1"/>
                </a:solidFill>
                <a:latin typeface="Times New Roman" panose="02020603050405020304" pitchFamily="18" charset="0"/>
              </a:rPr>
              <a:t>l</a:t>
            </a:r>
          </a:p>
        </p:txBody>
      </p:sp>
    </p:spTree>
    <p:extLst>
      <p:ext uri="{BB962C8B-B14F-4D97-AF65-F5344CB8AC3E}">
        <p14:creationId xmlns:p14="http://schemas.microsoft.com/office/powerpoint/2010/main" val="2393764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3">
            <a:extLst>
              <a:ext uri="{28A0092B-C50C-407E-A947-70E740481C1C}">
                <a14:useLocalDpi xmlns:a14="http://schemas.microsoft.com/office/drawing/2010/main" val="0"/>
              </a:ext>
            </a:extLst>
          </a:blip>
          <a:srcRect t="4780" b="36906"/>
          <a:stretch/>
        </p:blipFill>
        <p:spPr>
          <a:xfrm>
            <a:off x="612470" y="1143001"/>
            <a:ext cx="7709736" cy="5266266"/>
          </a:xfrm>
          <a:prstGeom prst="rect">
            <a:avLst/>
          </a:prstGeom>
        </p:spPr>
      </p:pic>
      <p:sp>
        <p:nvSpPr>
          <p:cNvPr id="5" name="Szövegdoboz 16"/>
          <p:cNvSpPr txBox="1">
            <a:spLocks noChangeArrowheads="1"/>
          </p:cNvSpPr>
          <p:nvPr/>
        </p:nvSpPr>
        <p:spPr bwMode="auto">
          <a:xfrm>
            <a:off x="2864522" y="5881286"/>
            <a:ext cx="2367877" cy="307777"/>
          </a:xfrm>
          <a:prstGeom prst="rect">
            <a:avLst/>
          </a:prstGeom>
          <a:solidFill>
            <a:schemeClr val="accent5">
              <a:lumMod val="40000"/>
              <a:lumOff val="60000"/>
            </a:schemeClr>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spcBef>
                <a:spcPct val="0"/>
              </a:spcBef>
              <a:buNone/>
            </a:pPr>
            <a:r>
              <a:rPr lang="hu-HU" altLang="hu-HU" sz="1400" dirty="0" smtClean="0">
                <a:solidFill>
                  <a:schemeClr val="tx1"/>
                </a:solidFill>
                <a:latin typeface="Times New Roman" panose="02020603050405020304" pitchFamily="18" charset="0"/>
              </a:rPr>
              <a:t>Víz sűrűsége ~ 1000 kg/m</a:t>
            </a:r>
            <a:r>
              <a:rPr lang="hu-HU" altLang="hu-HU" sz="1400" baseline="30000" dirty="0" smtClean="0">
                <a:solidFill>
                  <a:schemeClr val="tx1"/>
                </a:solidFill>
                <a:latin typeface="Times New Roman" panose="02020603050405020304" pitchFamily="18" charset="0"/>
              </a:rPr>
              <a:t>3</a:t>
            </a:r>
            <a:endParaRPr lang="hu-HU" altLang="hu-HU" sz="1400" baseline="30000" dirty="0">
              <a:solidFill>
                <a:schemeClr val="tx1"/>
              </a:solidFill>
              <a:latin typeface="Times New Roman" panose="02020603050405020304" pitchFamily="18" charset="0"/>
            </a:endParaRPr>
          </a:p>
        </p:txBody>
      </p:sp>
      <p:sp>
        <p:nvSpPr>
          <p:cNvPr id="6" name="Szövegdoboz 16"/>
          <p:cNvSpPr txBox="1">
            <a:spLocks noChangeArrowheads="1"/>
          </p:cNvSpPr>
          <p:nvPr/>
        </p:nvSpPr>
        <p:spPr bwMode="auto">
          <a:xfrm>
            <a:off x="6073918" y="4228347"/>
            <a:ext cx="961688" cy="307777"/>
          </a:xfrm>
          <a:prstGeom prst="rect">
            <a:avLst/>
          </a:prstGeom>
          <a:solidFill>
            <a:srgbClr val="E3AA95"/>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hu-HU" altLang="hu-HU" sz="1400" dirty="0" smtClean="0">
                <a:solidFill>
                  <a:schemeClr val="tx1"/>
                </a:solidFill>
                <a:latin typeface="Times New Roman" panose="02020603050405020304" pitchFamily="18" charset="0"/>
              </a:rPr>
              <a:t>gyertyán</a:t>
            </a:r>
            <a:endParaRPr lang="hu-HU" altLang="hu-HU" sz="1400" dirty="0">
              <a:solidFill>
                <a:schemeClr val="tx1"/>
              </a:solidFill>
              <a:latin typeface="Times New Roman" panose="02020603050405020304" pitchFamily="18" charset="0"/>
            </a:endParaRPr>
          </a:p>
        </p:txBody>
      </p:sp>
      <p:sp>
        <p:nvSpPr>
          <p:cNvPr id="7" name="Szövegdoboz 16"/>
          <p:cNvSpPr txBox="1">
            <a:spLocks noChangeArrowheads="1"/>
          </p:cNvSpPr>
          <p:nvPr/>
        </p:nvSpPr>
        <p:spPr bwMode="auto">
          <a:xfrm>
            <a:off x="4617845" y="4124212"/>
            <a:ext cx="682288" cy="307777"/>
          </a:xfrm>
          <a:prstGeom prst="rect">
            <a:avLst/>
          </a:prstGeom>
          <a:solidFill>
            <a:srgbClr val="E6BC91"/>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hu-HU" altLang="hu-HU" sz="1400" dirty="0" smtClean="0">
                <a:solidFill>
                  <a:schemeClr val="tx1"/>
                </a:solidFill>
                <a:latin typeface="Times New Roman" panose="02020603050405020304" pitchFamily="18" charset="0"/>
              </a:rPr>
              <a:t>tölgy</a:t>
            </a:r>
            <a:endParaRPr lang="hu-HU" altLang="hu-HU" sz="1400" dirty="0">
              <a:solidFill>
                <a:schemeClr val="tx1"/>
              </a:solidFill>
              <a:latin typeface="Times New Roman" panose="02020603050405020304" pitchFamily="18" charset="0"/>
            </a:endParaRPr>
          </a:p>
        </p:txBody>
      </p:sp>
      <p:sp>
        <p:nvSpPr>
          <p:cNvPr id="8" name="Szövegdoboz 16"/>
          <p:cNvSpPr txBox="1">
            <a:spLocks noChangeArrowheads="1"/>
          </p:cNvSpPr>
          <p:nvPr/>
        </p:nvSpPr>
        <p:spPr bwMode="auto">
          <a:xfrm>
            <a:off x="3076911" y="3750735"/>
            <a:ext cx="826222" cy="307777"/>
          </a:xfrm>
          <a:prstGeom prst="rect">
            <a:avLst/>
          </a:prstGeom>
          <a:solidFill>
            <a:srgbClr val="E8C88A"/>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hu-HU" altLang="hu-HU" sz="1400" dirty="0" smtClean="0">
                <a:solidFill>
                  <a:schemeClr val="tx1"/>
                </a:solidFill>
                <a:latin typeface="Times New Roman" panose="02020603050405020304" pitchFamily="18" charset="0"/>
              </a:rPr>
              <a:t>lucfenyő</a:t>
            </a:r>
            <a:endParaRPr lang="hu-HU" altLang="hu-HU" sz="1400" dirty="0">
              <a:solidFill>
                <a:schemeClr val="tx1"/>
              </a:solidFill>
              <a:latin typeface="Times New Roman" panose="02020603050405020304" pitchFamily="18" charset="0"/>
            </a:endParaRPr>
          </a:p>
        </p:txBody>
      </p:sp>
      <p:sp>
        <p:nvSpPr>
          <p:cNvPr id="9" name="Szövegdoboz 16"/>
          <p:cNvSpPr txBox="1">
            <a:spLocks noChangeArrowheads="1"/>
          </p:cNvSpPr>
          <p:nvPr/>
        </p:nvSpPr>
        <p:spPr bwMode="auto">
          <a:xfrm>
            <a:off x="1146512" y="4938377"/>
            <a:ext cx="1198755" cy="523220"/>
          </a:xfrm>
          <a:prstGeom prst="rect">
            <a:avLst/>
          </a:prstGeom>
          <a:solidFill>
            <a:schemeClr val="accent5">
              <a:lumMod val="40000"/>
              <a:lumOff val="60000"/>
            </a:schemeClr>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hu-HU" altLang="hu-HU" sz="1400" dirty="0" smtClean="0">
                <a:solidFill>
                  <a:schemeClr val="tx1"/>
                </a:solidFill>
                <a:latin typeface="Times New Roman" panose="02020603050405020304" pitchFamily="18" charset="0"/>
              </a:rPr>
              <a:t>Sűrűség:</a:t>
            </a:r>
          </a:p>
          <a:p>
            <a:pPr eaLnBrk="1" hangingPunct="1">
              <a:spcBef>
                <a:spcPct val="0"/>
              </a:spcBef>
              <a:buFontTx/>
              <a:buNone/>
            </a:pPr>
            <a:r>
              <a:rPr lang="hu-HU" altLang="hu-HU" sz="1400" dirty="0" smtClean="0">
                <a:solidFill>
                  <a:schemeClr val="tx1"/>
                </a:solidFill>
                <a:latin typeface="Times New Roman" panose="02020603050405020304" pitchFamily="18" charset="0"/>
              </a:rPr>
              <a:t>~ 350 kg/m</a:t>
            </a:r>
            <a:r>
              <a:rPr lang="hu-HU" altLang="hu-HU" sz="1400" baseline="30000" dirty="0" smtClean="0">
                <a:solidFill>
                  <a:schemeClr val="tx1"/>
                </a:solidFill>
                <a:latin typeface="Times New Roman" panose="02020603050405020304" pitchFamily="18" charset="0"/>
              </a:rPr>
              <a:t>3</a:t>
            </a:r>
            <a:endParaRPr lang="hu-HU" altLang="hu-HU" sz="1400" baseline="30000" dirty="0">
              <a:solidFill>
                <a:schemeClr val="tx1"/>
              </a:solidFill>
              <a:latin typeface="Times New Roman" panose="02020603050405020304" pitchFamily="18" charset="0"/>
            </a:endParaRPr>
          </a:p>
        </p:txBody>
      </p:sp>
      <p:sp>
        <p:nvSpPr>
          <p:cNvPr id="10" name="Szövegdoboz 16"/>
          <p:cNvSpPr txBox="1">
            <a:spLocks noChangeArrowheads="1"/>
          </p:cNvSpPr>
          <p:nvPr/>
        </p:nvSpPr>
        <p:spPr bwMode="auto">
          <a:xfrm>
            <a:off x="1600200" y="2014400"/>
            <a:ext cx="668867" cy="307777"/>
          </a:xfrm>
          <a:prstGeom prst="rect">
            <a:avLst/>
          </a:prstGeom>
          <a:solidFill>
            <a:srgbClr val="F5DBA8"/>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hu-HU" altLang="hu-HU" sz="1400" dirty="0" smtClean="0">
                <a:solidFill>
                  <a:schemeClr val="tx1"/>
                </a:solidFill>
                <a:latin typeface="Times New Roman" panose="02020603050405020304" pitchFamily="18" charset="0"/>
              </a:rPr>
              <a:t>nyárfa</a:t>
            </a:r>
            <a:endParaRPr lang="hu-HU" altLang="hu-HU" sz="1400" dirty="0">
              <a:solidFill>
                <a:schemeClr val="tx1"/>
              </a:solidFill>
              <a:latin typeface="Times New Roman" panose="02020603050405020304" pitchFamily="18" charset="0"/>
            </a:endParaRPr>
          </a:p>
        </p:txBody>
      </p:sp>
      <p:sp>
        <p:nvSpPr>
          <p:cNvPr id="11" name="Szövegdoboz 16"/>
          <p:cNvSpPr txBox="1">
            <a:spLocks noChangeArrowheads="1"/>
          </p:cNvSpPr>
          <p:nvPr/>
        </p:nvSpPr>
        <p:spPr bwMode="auto">
          <a:xfrm>
            <a:off x="2705941" y="4938377"/>
            <a:ext cx="1197192" cy="523220"/>
          </a:xfrm>
          <a:prstGeom prst="rect">
            <a:avLst/>
          </a:prstGeom>
          <a:solidFill>
            <a:schemeClr val="accent5">
              <a:lumMod val="40000"/>
              <a:lumOff val="60000"/>
            </a:schemeClr>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hu-HU" altLang="hu-HU" sz="1400" dirty="0" smtClean="0">
                <a:solidFill>
                  <a:schemeClr val="tx1"/>
                </a:solidFill>
                <a:latin typeface="Times New Roman" panose="02020603050405020304" pitchFamily="18" charset="0"/>
              </a:rPr>
              <a:t>Sűrűség:</a:t>
            </a:r>
          </a:p>
          <a:p>
            <a:pPr eaLnBrk="1" hangingPunct="1">
              <a:spcBef>
                <a:spcPct val="0"/>
              </a:spcBef>
              <a:buFontTx/>
              <a:buNone/>
            </a:pPr>
            <a:r>
              <a:rPr lang="hu-HU" altLang="hu-HU" sz="1400" dirty="0" smtClean="0">
                <a:solidFill>
                  <a:schemeClr val="tx1"/>
                </a:solidFill>
                <a:latin typeface="Times New Roman" panose="02020603050405020304" pitchFamily="18" charset="0"/>
              </a:rPr>
              <a:t>~ 470 kg/m</a:t>
            </a:r>
            <a:r>
              <a:rPr lang="hu-HU" altLang="hu-HU" sz="1400" baseline="30000" dirty="0" smtClean="0">
                <a:solidFill>
                  <a:schemeClr val="tx1"/>
                </a:solidFill>
                <a:latin typeface="Times New Roman" panose="02020603050405020304" pitchFamily="18" charset="0"/>
              </a:rPr>
              <a:t>3</a:t>
            </a:r>
            <a:endParaRPr lang="hu-HU" altLang="hu-HU" sz="1400" baseline="30000" dirty="0">
              <a:solidFill>
                <a:schemeClr val="tx1"/>
              </a:solidFill>
              <a:latin typeface="Times New Roman" panose="02020603050405020304" pitchFamily="18" charset="0"/>
            </a:endParaRPr>
          </a:p>
        </p:txBody>
      </p:sp>
      <p:sp>
        <p:nvSpPr>
          <p:cNvPr id="13" name="Szövegdoboz 16"/>
          <p:cNvSpPr txBox="1">
            <a:spLocks noChangeArrowheads="1"/>
          </p:cNvSpPr>
          <p:nvPr/>
        </p:nvSpPr>
        <p:spPr bwMode="auto">
          <a:xfrm>
            <a:off x="5659244" y="4947095"/>
            <a:ext cx="1266488" cy="523220"/>
          </a:xfrm>
          <a:prstGeom prst="rect">
            <a:avLst/>
          </a:prstGeom>
          <a:solidFill>
            <a:schemeClr val="accent5">
              <a:lumMod val="40000"/>
              <a:lumOff val="60000"/>
            </a:schemeClr>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hu-HU" altLang="hu-HU" sz="1400" dirty="0" smtClean="0">
                <a:solidFill>
                  <a:schemeClr val="tx1"/>
                </a:solidFill>
                <a:latin typeface="Times New Roman" panose="02020603050405020304" pitchFamily="18" charset="0"/>
              </a:rPr>
              <a:t>Sűrűség:</a:t>
            </a:r>
          </a:p>
          <a:p>
            <a:pPr eaLnBrk="1" hangingPunct="1">
              <a:spcBef>
                <a:spcPct val="0"/>
              </a:spcBef>
              <a:buFontTx/>
              <a:buNone/>
            </a:pPr>
            <a:r>
              <a:rPr lang="hu-HU" altLang="hu-HU" sz="1400" dirty="0" smtClean="0">
                <a:solidFill>
                  <a:schemeClr val="tx1"/>
                </a:solidFill>
                <a:latin typeface="Times New Roman" panose="02020603050405020304" pitchFamily="18" charset="0"/>
              </a:rPr>
              <a:t>~ 830 kg/m</a:t>
            </a:r>
            <a:r>
              <a:rPr lang="hu-HU" altLang="hu-HU" sz="1400" baseline="30000" dirty="0" smtClean="0">
                <a:solidFill>
                  <a:schemeClr val="tx1"/>
                </a:solidFill>
                <a:latin typeface="Times New Roman" panose="02020603050405020304" pitchFamily="18" charset="0"/>
              </a:rPr>
              <a:t>3</a:t>
            </a:r>
            <a:endParaRPr lang="hu-HU" altLang="hu-HU" sz="1400" baseline="30000" dirty="0">
              <a:solidFill>
                <a:schemeClr val="tx1"/>
              </a:solidFill>
              <a:latin typeface="Times New Roman" panose="02020603050405020304" pitchFamily="18" charset="0"/>
            </a:endParaRPr>
          </a:p>
        </p:txBody>
      </p:sp>
      <p:sp>
        <p:nvSpPr>
          <p:cNvPr id="14" name="Szövegdoboz 16"/>
          <p:cNvSpPr txBox="1">
            <a:spLocks noChangeArrowheads="1"/>
          </p:cNvSpPr>
          <p:nvPr/>
        </p:nvSpPr>
        <p:spPr bwMode="auto">
          <a:xfrm>
            <a:off x="4144360" y="4938377"/>
            <a:ext cx="1223506" cy="523220"/>
          </a:xfrm>
          <a:prstGeom prst="rect">
            <a:avLst/>
          </a:prstGeom>
          <a:solidFill>
            <a:schemeClr val="accent5">
              <a:lumMod val="40000"/>
              <a:lumOff val="60000"/>
            </a:schemeClr>
          </a:solidFill>
          <a:ln>
            <a:noFill/>
          </a:ln>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Tx/>
              <a:buNone/>
            </a:pPr>
            <a:r>
              <a:rPr lang="hu-HU" altLang="hu-HU" sz="1400" dirty="0" smtClean="0">
                <a:solidFill>
                  <a:schemeClr val="tx1"/>
                </a:solidFill>
                <a:latin typeface="Times New Roman" panose="02020603050405020304" pitchFamily="18" charset="0"/>
              </a:rPr>
              <a:t>Sűrűség:</a:t>
            </a:r>
          </a:p>
          <a:p>
            <a:pPr eaLnBrk="1" hangingPunct="1">
              <a:spcBef>
                <a:spcPct val="0"/>
              </a:spcBef>
              <a:buFontTx/>
              <a:buNone/>
            </a:pPr>
            <a:r>
              <a:rPr lang="hu-HU" altLang="hu-HU" sz="1400" dirty="0" smtClean="0">
                <a:solidFill>
                  <a:schemeClr val="tx1"/>
                </a:solidFill>
                <a:latin typeface="Times New Roman" panose="02020603050405020304" pitchFamily="18" charset="0"/>
              </a:rPr>
              <a:t>~ 720 kg/m</a:t>
            </a:r>
            <a:r>
              <a:rPr lang="hu-HU" altLang="hu-HU" sz="1400" baseline="30000" dirty="0" smtClean="0">
                <a:solidFill>
                  <a:schemeClr val="tx1"/>
                </a:solidFill>
                <a:latin typeface="Times New Roman" panose="02020603050405020304" pitchFamily="18" charset="0"/>
              </a:rPr>
              <a:t>3</a:t>
            </a:r>
            <a:endParaRPr lang="hu-HU" altLang="hu-HU" sz="1400" baseline="30000" dirty="0">
              <a:solidFill>
                <a:schemeClr val="tx1"/>
              </a:solidFill>
              <a:latin typeface="Times New Roman" panose="02020603050405020304" pitchFamily="18" charset="0"/>
            </a:endParaRPr>
          </a:p>
        </p:txBody>
      </p:sp>
      <p:sp>
        <p:nvSpPr>
          <p:cNvPr id="15" name="Szövegdoboz 14"/>
          <p:cNvSpPr txBox="1"/>
          <p:nvPr/>
        </p:nvSpPr>
        <p:spPr>
          <a:xfrm>
            <a:off x="3256797" y="1143001"/>
            <a:ext cx="4972803" cy="2561522"/>
          </a:xfrm>
          <a:prstGeom prst="rect">
            <a:avLst/>
          </a:prstGeom>
          <a:solidFill>
            <a:schemeClr val="bg1"/>
          </a:solidFill>
        </p:spPr>
        <p:txBody>
          <a:bodyPr wrap="square" rtlCol="0">
            <a:spAutoFit/>
          </a:bodyPr>
          <a:lstStyle/>
          <a:p>
            <a:endParaRPr lang="hu-HU" dirty="0"/>
          </a:p>
        </p:txBody>
      </p:sp>
      <p:graphicFrame>
        <p:nvGraphicFramePr>
          <p:cNvPr id="3" name="Táblázat 2"/>
          <p:cNvGraphicFramePr>
            <a:graphicFrameLocks noGrp="1"/>
          </p:cNvGraphicFramePr>
          <p:nvPr>
            <p:extLst>
              <p:ext uri="{D42A27DB-BD31-4B8C-83A1-F6EECF244321}">
                <p14:modId xmlns:p14="http://schemas.microsoft.com/office/powerpoint/2010/main" val="1429232557"/>
              </p:ext>
            </p:extLst>
          </p:nvPr>
        </p:nvGraphicFramePr>
        <p:xfrm>
          <a:off x="8343496" y="1065703"/>
          <a:ext cx="3792426" cy="4443557"/>
        </p:xfrm>
        <a:graphic>
          <a:graphicData uri="http://schemas.openxmlformats.org/drawingml/2006/table">
            <a:tbl>
              <a:tblPr firstRow="1" bandRow="1">
                <a:tableStyleId>{5C22544A-7EE6-4342-B048-85BDC9FD1C3A}</a:tableStyleId>
              </a:tblPr>
              <a:tblGrid>
                <a:gridCol w="1896213">
                  <a:extLst>
                    <a:ext uri="{9D8B030D-6E8A-4147-A177-3AD203B41FA5}">
                      <a16:colId xmlns:a16="http://schemas.microsoft.com/office/drawing/2014/main" val="1335710911"/>
                    </a:ext>
                  </a:extLst>
                </a:gridCol>
                <a:gridCol w="1896213">
                  <a:extLst>
                    <a:ext uri="{9D8B030D-6E8A-4147-A177-3AD203B41FA5}">
                      <a16:colId xmlns:a16="http://schemas.microsoft.com/office/drawing/2014/main" val="2748572785"/>
                    </a:ext>
                  </a:extLst>
                </a:gridCol>
              </a:tblGrid>
              <a:tr h="420197">
                <a:tc>
                  <a:txBody>
                    <a:bodyPr/>
                    <a:lstStyle/>
                    <a:p>
                      <a:pPr algn="ctr"/>
                      <a:r>
                        <a:rPr lang="hu-HU" dirty="0" err="1" smtClean="0"/>
                        <a:t>Fafaj</a:t>
                      </a:r>
                      <a:endParaRPr lang="hu-H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800" b="1" kern="1200" dirty="0" smtClean="0">
                          <a:solidFill>
                            <a:schemeClr val="lt1"/>
                          </a:solidFill>
                          <a:latin typeface="+mn-lt"/>
                          <a:ea typeface="+mn-ea"/>
                          <a:cs typeface="+mn-cs"/>
                        </a:rPr>
                        <a:t>Sűrűség (</a:t>
                      </a:r>
                      <a:r>
                        <a:rPr lang="hu-HU" altLang="hu-HU" sz="1800" b="1" kern="1200" dirty="0" smtClean="0">
                          <a:solidFill>
                            <a:schemeClr val="lt1"/>
                          </a:solidFill>
                          <a:latin typeface="+mn-lt"/>
                          <a:ea typeface="+mn-ea"/>
                          <a:cs typeface="+mn-cs"/>
                        </a:rPr>
                        <a:t>kg/m</a:t>
                      </a:r>
                      <a:r>
                        <a:rPr lang="hu-HU" altLang="hu-HU" sz="1800" b="1" kern="1200" baseline="30000" dirty="0" smtClean="0">
                          <a:solidFill>
                            <a:schemeClr val="lt1"/>
                          </a:solidFill>
                          <a:latin typeface="+mn-lt"/>
                          <a:ea typeface="+mn-ea"/>
                          <a:cs typeface="+mn-cs"/>
                        </a:rPr>
                        <a:t>3</a:t>
                      </a:r>
                      <a:r>
                        <a:rPr lang="hu-HU" altLang="hu-HU" sz="1800" b="1" kern="1200" dirty="0" smtClean="0">
                          <a:solidFill>
                            <a:schemeClr val="lt1"/>
                          </a:solidFill>
                          <a:latin typeface="+mn-lt"/>
                          <a:ea typeface="+mn-ea"/>
                          <a:cs typeface="+mn-cs"/>
                        </a:rPr>
                        <a:t>)</a:t>
                      </a:r>
                      <a:endParaRPr lang="hu-HU" dirty="0"/>
                    </a:p>
                  </a:txBody>
                  <a:tcPr/>
                </a:tc>
                <a:extLst>
                  <a:ext uri="{0D108BD9-81ED-4DB2-BD59-A6C34878D82A}">
                    <a16:rowId xmlns:a16="http://schemas.microsoft.com/office/drawing/2014/main" val="1223180137"/>
                  </a:ext>
                </a:extLst>
              </a:tr>
              <a:tr h="353554">
                <a:tc>
                  <a:txBody>
                    <a:bodyPr/>
                    <a:lstStyle/>
                    <a:p>
                      <a:pPr algn="ctr"/>
                      <a:r>
                        <a:rPr lang="hu-HU" dirty="0" smtClean="0"/>
                        <a:t>Balsa</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150</a:t>
                      </a:r>
                      <a:endParaRPr lang="hu-HU" dirty="0"/>
                    </a:p>
                  </a:txBody>
                  <a:tcPr/>
                </a:tc>
                <a:extLst>
                  <a:ext uri="{0D108BD9-81ED-4DB2-BD59-A6C34878D82A}">
                    <a16:rowId xmlns:a16="http://schemas.microsoft.com/office/drawing/2014/main" val="4121349114"/>
                  </a:ext>
                </a:extLst>
              </a:tr>
              <a:tr h="353554">
                <a:tc>
                  <a:txBody>
                    <a:bodyPr/>
                    <a:lstStyle/>
                    <a:p>
                      <a:pPr algn="ctr"/>
                      <a:r>
                        <a:rPr lang="hu-HU" dirty="0" smtClean="0"/>
                        <a:t>Császárfa</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280</a:t>
                      </a:r>
                      <a:endParaRPr lang="hu-HU" dirty="0"/>
                    </a:p>
                  </a:txBody>
                  <a:tcPr/>
                </a:tc>
                <a:extLst>
                  <a:ext uri="{0D108BD9-81ED-4DB2-BD59-A6C34878D82A}">
                    <a16:rowId xmlns:a16="http://schemas.microsoft.com/office/drawing/2014/main" val="3781121717"/>
                  </a:ext>
                </a:extLst>
              </a:tr>
              <a:tr h="353554">
                <a:tc>
                  <a:txBody>
                    <a:bodyPr/>
                    <a:lstStyle/>
                    <a:p>
                      <a:pPr algn="ctr"/>
                      <a:r>
                        <a:rPr lang="hu-HU" dirty="0" smtClean="0"/>
                        <a:t>Fűz</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350</a:t>
                      </a:r>
                      <a:endParaRPr lang="hu-HU" dirty="0"/>
                    </a:p>
                  </a:txBody>
                  <a:tcPr/>
                </a:tc>
                <a:extLst>
                  <a:ext uri="{0D108BD9-81ED-4DB2-BD59-A6C34878D82A}">
                    <a16:rowId xmlns:a16="http://schemas.microsoft.com/office/drawing/2014/main" val="15466138"/>
                  </a:ext>
                </a:extLst>
              </a:tr>
              <a:tr h="353554">
                <a:tc>
                  <a:txBody>
                    <a:bodyPr/>
                    <a:lstStyle/>
                    <a:p>
                      <a:pPr algn="ctr"/>
                      <a:r>
                        <a:rPr lang="hu-HU" dirty="0" smtClean="0"/>
                        <a:t>Jegenyefenyő</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450</a:t>
                      </a:r>
                      <a:endParaRPr lang="hu-HU" dirty="0"/>
                    </a:p>
                  </a:txBody>
                  <a:tcPr/>
                </a:tc>
                <a:extLst>
                  <a:ext uri="{0D108BD9-81ED-4DB2-BD59-A6C34878D82A}">
                    <a16:rowId xmlns:a16="http://schemas.microsoft.com/office/drawing/2014/main" val="3285330817"/>
                  </a:ext>
                </a:extLst>
              </a:tr>
              <a:tr h="353554">
                <a:tc>
                  <a:txBody>
                    <a:bodyPr/>
                    <a:lstStyle/>
                    <a:p>
                      <a:pPr algn="ctr"/>
                      <a:r>
                        <a:rPr lang="hu-HU" dirty="0" smtClean="0"/>
                        <a:t>Hárs</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530</a:t>
                      </a:r>
                      <a:endParaRPr lang="hu-HU" dirty="0"/>
                    </a:p>
                  </a:txBody>
                  <a:tcPr/>
                </a:tc>
                <a:extLst>
                  <a:ext uri="{0D108BD9-81ED-4DB2-BD59-A6C34878D82A}">
                    <a16:rowId xmlns:a16="http://schemas.microsoft.com/office/drawing/2014/main" val="406064795"/>
                  </a:ext>
                </a:extLst>
              </a:tr>
              <a:tr h="353554">
                <a:tc>
                  <a:txBody>
                    <a:bodyPr/>
                    <a:lstStyle/>
                    <a:p>
                      <a:pPr algn="ctr"/>
                      <a:r>
                        <a:rPr lang="hu-HU" dirty="0" err="1" smtClean="0"/>
                        <a:t>Teak</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670</a:t>
                      </a:r>
                      <a:endParaRPr lang="hu-HU" dirty="0"/>
                    </a:p>
                  </a:txBody>
                  <a:tcPr/>
                </a:tc>
                <a:extLst>
                  <a:ext uri="{0D108BD9-81ED-4DB2-BD59-A6C34878D82A}">
                    <a16:rowId xmlns:a16="http://schemas.microsoft.com/office/drawing/2014/main" val="1090885123"/>
                  </a:ext>
                </a:extLst>
              </a:tr>
              <a:tr h="353554">
                <a:tc>
                  <a:txBody>
                    <a:bodyPr/>
                    <a:lstStyle/>
                    <a:p>
                      <a:pPr algn="ctr"/>
                      <a:r>
                        <a:rPr lang="hu-HU" dirty="0" smtClean="0"/>
                        <a:t>Bükk</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720</a:t>
                      </a:r>
                      <a:endParaRPr lang="hu-HU" dirty="0"/>
                    </a:p>
                  </a:txBody>
                  <a:tcPr/>
                </a:tc>
                <a:extLst>
                  <a:ext uri="{0D108BD9-81ED-4DB2-BD59-A6C34878D82A}">
                    <a16:rowId xmlns:a16="http://schemas.microsoft.com/office/drawing/2014/main" val="1282752087"/>
                  </a:ext>
                </a:extLst>
              </a:tr>
              <a:tr h="353554">
                <a:tc>
                  <a:txBody>
                    <a:bodyPr/>
                    <a:lstStyle/>
                    <a:p>
                      <a:pPr algn="ctr"/>
                      <a:r>
                        <a:rPr lang="hu-HU" dirty="0" smtClean="0"/>
                        <a:t>Rózsafa</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850</a:t>
                      </a:r>
                      <a:endParaRPr lang="hu-HU" dirty="0"/>
                    </a:p>
                  </a:txBody>
                  <a:tcPr/>
                </a:tc>
                <a:extLst>
                  <a:ext uri="{0D108BD9-81ED-4DB2-BD59-A6C34878D82A}">
                    <a16:rowId xmlns:a16="http://schemas.microsoft.com/office/drawing/2014/main" val="2914770893"/>
                  </a:ext>
                </a:extLst>
              </a:tr>
              <a:tr h="353554">
                <a:tc>
                  <a:txBody>
                    <a:bodyPr/>
                    <a:lstStyle/>
                    <a:p>
                      <a:pPr algn="ctr"/>
                      <a:r>
                        <a:rPr lang="hu-HU" dirty="0" err="1" smtClean="0"/>
                        <a:t>Azobé</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1120</a:t>
                      </a:r>
                      <a:endParaRPr lang="hu-HU" dirty="0"/>
                    </a:p>
                  </a:txBody>
                  <a:tcPr/>
                </a:tc>
                <a:extLst>
                  <a:ext uri="{0D108BD9-81ED-4DB2-BD59-A6C34878D82A}">
                    <a16:rowId xmlns:a16="http://schemas.microsoft.com/office/drawing/2014/main" val="312333434"/>
                  </a:ext>
                </a:extLst>
              </a:tr>
              <a:tr h="353554">
                <a:tc>
                  <a:txBody>
                    <a:bodyPr/>
                    <a:lstStyle/>
                    <a:p>
                      <a:pPr algn="ctr"/>
                      <a:r>
                        <a:rPr lang="hu-HU" dirty="0" smtClean="0"/>
                        <a:t>Ében</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1200</a:t>
                      </a:r>
                      <a:endParaRPr lang="hu-HU" dirty="0"/>
                    </a:p>
                  </a:txBody>
                  <a:tcPr/>
                </a:tc>
                <a:extLst>
                  <a:ext uri="{0D108BD9-81ED-4DB2-BD59-A6C34878D82A}">
                    <a16:rowId xmlns:a16="http://schemas.microsoft.com/office/drawing/2014/main" val="2075804254"/>
                  </a:ext>
                </a:extLst>
              </a:tr>
              <a:tr h="353554">
                <a:tc>
                  <a:txBody>
                    <a:bodyPr/>
                    <a:lstStyle/>
                    <a:p>
                      <a:pPr algn="ctr"/>
                      <a:r>
                        <a:rPr lang="hu-HU" dirty="0" smtClean="0"/>
                        <a:t>Vasfa</a:t>
                      </a:r>
                      <a:endParaRPr lang="hu-HU" dirty="0"/>
                    </a:p>
                  </a:txBody>
                  <a:tcPr/>
                </a:tc>
                <a:tc>
                  <a:txBody>
                    <a:bodyPr/>
                    <a:lstStyle/>
                    <a:p>
                      <a:pPr algn="ctr"/>
                      <a:r>
                        <a:rPr lang="hu-HU" altLang="hu-HU" sz="1800" dirty="0" smtClean="0">
                          <a:solidFill>
                            <a:schemeClr val="tx1"/>
                          </a:solidFill>
                          <a:latin typeface="Times New Roman" panose="02020603050405020304" pitchFamily="18" charset="0"/>
                        </a:rPr>
                        <a:t>~ </a:t>
                      </a:r>
                      <a:r>
                        <a:rPr lang="hu-HU" dirty="0" smtClean="0"/>
                        <a:t>1350</a:t>
                      </a:r>
                      <a:endParaRPr lang="hu-HU" dirty="0"/>
                    </a:p>
                  </a:txBody>
                  <a:tcPr/>
                </a:tc>
                <a:extLst>
                  <a:ext uri="{0D108BD9-81ED-4DB2-BD59-A6C34878D82A}">
                    <a16:rowId xmlns:a16="http://schemas.microsoft.com/office/drawing/2014/main" val="901608541"/>
                  </a:ext>
                </a:extLst>
              </a:tr>
            </a:tbl>
          </a:graphicData>
        </a:graphic>
      </p:graphicFrame>
    </p:spTree>
    <p:extLst>
      <p:ext uri="{BB962C8B-B14F-4D97-AF65-F5344CB8AC3E}">
        <p14:creationId xmlns:p14="http://schemas.microsoft.com/office/powerpoint/2010/main" val="40307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6" name="Kép 4" descr="http://www.yamaha-surman.hu/page_files/Piaggio_nrg_2010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33" y="1285511"/>
            <a:ext cx="200977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Kép 12" descr="http://www.howrse.hu/media/equideo/image/chevaux/normaux/arabe/gr-c-grand.png?1377225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072" y="1161868"/>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Kép 5" descr="http://f1grandprix.motorionline.com/wp-content/uploads/2013/01/ferrari-2013-sara-cos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0736" y="1623832"/>
            <a:ext cx="208597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Kép 1" descr="http://www.blogcdn.com/www.autoblog.com/media/2009/08/2010-suzuki-sx4-sportback-63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7699" y="1783010"/>
            <a:ext cx="23336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Kép 11" descr="http://img.jateknet.hu/images/large/nagy_zsiraf_4320_LR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0620" y="4135892"/>
            <a:ext cx="20669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Kép 7" descr="http://www.mercedes-benz.hu/content/media_library/hq/hq_mpc_reference_site/van_ng/new_vans/models/sprinter_906/crewbus/product_information/technical_data/dimensions_weights/compact_01_715x230_de_06-2013.object-Single-MEDIA.tmp/kompakt_01_715x230.jpg"/>
          <p:cNvPicPr>
            <a:picLocks noChangeAspect="1" noChangeArrowheads="1"/>
          </p:cNvPicPr>
          <p:nvPr/>
        </p:nvPicPr>
        <p:blipFill>
          <a:blip r:embed="rId8">
            <a:extLst>
              <a:ext uri="{28A0092B-C50C-407E-A947-70E740481C1C}">
                <a14:useLocalDpi xmlns:a14="http://schemas.microsoft.com/office/drawing/2010/main" val="0"/>
              </a:ext>
            </a:extLst>
          </a:blip>
          <a:srcRect l="18236" t="8504" r="18237" b="-159"/>
          <a:stretch>
            <a:fillRect/>
          </a:stretch>
        </p:blipFill>
        <p:spPr bwMode="auto">
          <a:xfrm>
            <a:off x="4854571" y="4707391"/>
            <a:ext cx="1990725" cy="9239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Kép 9" descr="http://www.helitargonca.hu/trg/d2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0736" y="4498497"/>
            <a:ext cx="20859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Kép 2" descr="http://www.matravolan.hu/MVRT/Index/Oldalak/Isuzu_elemei/image00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1675" y="4379434"/>
            <a:ext cx="2352675" cy="1485900"/>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3240809" y="3556808"/>
            <a:ext cx="801822" cy="410882"/>
          </a:xfrm>
          <a:prstGeom prst="rect">
            <a:avLst/>
          </a:prstGeom>
        </p:spPr>
        <p:txBody>
          <a:bodyPr wrap="none">
            <a:spAutoFit/>
          </a:bodyPr>
          <a:lstStyle/>
          <a:p>
            <a:pPr algn="ctr">
              <a:lnSpc>
                <a:spcPct val="115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100 kg</a:t>
            </a:r>
            <a:endParaRPr lang="hu-H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églalap 4"/>
          <p:cNvSpPr/>
          <p:nvPr/>
        </p:nvSpPr>
        <p:spPr>
          <a:xfrm>
            <a:off x="5507761" y="3615342"/>
            <a:ext cx="801822" cy="410882"/>
          </a:xfrm>
          <a:prstGeom prst="rect">
            <a:avLst/>
          </a:prstGeom>
        </p:spPr>
        <p:txBody>
          <a:bodyPr wrap="none">
            <a:spAutoFit/>
          </a:bodyPr>
          <a:lstStyle/>
          <a:p>
            <a:pPr algn="ctr">
              <a:lnSpc>
                <a:spcPct val="115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350 kg</a:t>
            </a:r>
            <a:endParaRPr lang="hu-H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églalap 5"/>
          <p:cNvSpPr/>
          <p:nvPr/>
        </p:nvSpPr>
        <p:spPr>
          <a:xfrm>
            <a:off x="7923938" y="3615341"/>
            <a:ext cx="801822" cy="410882"/>
          </a:xfrm>
          <a:prstGeom prst="rect">
            <a:avLst/>
          </a:prstGeom>
        </p:spPr>
        <p:txBody>
          <a:bodyPr wrap="none">
            <a:spAutoFit/>
          </a:bodyPr>
          <a:lstStyle/>
          <a:p>
            <a:pPr algn="ctr">
              <a:lnSpc>
                <a:spcPct val="115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800 kg</a:t>
            </a:r>
            <a:endParaRPr lang="hu-H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églalap 6"/>
          <p:cNvSpPr/>
          <p:nvPr/>
        </p:nvSpPr>
        <p:spPr>
          <a:xfrm>
            <a:off x="10353673" y="3619451"/>
            <a:ext cx="918841" cy="410882"/>
          </a:xfrm>
          <a:prstGeom prst="rect">
            <a:avLst/>
          </a:prstGeom>
        </p:spPr>
        <p:txBody>
          <a:bodyPr wrap="none">
            <a:spAutoFit/>
          </a:bodyPr>
          <a:lstStyle/>
          <a:p>
            <a:pPr algn="ctr">
              <a:lnSpc>
                <a:spcPct val="115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1200 kg</a:t>
            </a:r>
            <a:endParaRPr lang="hu-H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églalap 7"/>
          <p:cNvSpPr/>
          <p:nvPr/>
        </p:nvSpPr>
        <p:spPr>
          <a:xfrm>
            <a:off x="10353672" y="6365633"/>
            <a:ext cx="918841" cy="410882"/>
          </a:xfrm>
          <a:prstGeom prst="rect">
            <a:avLst/>
          </a:prstGeom>
        </p:spPr>
        <p:txBody>
          <a:bodyPr wrap="none">
            <a:spAutoFit/>
          </a:bodyPr>
          <a:lstStyle/>
          <a:p>
            <a:pPr algn="ctr">
              <a:lnSpc>
                <a:spcPct val="115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6500 kg</a:t>
            </a:r>
            <a:endParaRPr lang="hu-H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églalap 8"/>
          <p:cNvSpPr/>
          <p:nvPr/>
        </p:nvSpPr>
        <p:spPr>
          <a:xfrm>
            <a:off x="7754302" y="6361524"/>
            <a:ext cx="918841" cy="410882"/>
          </a:xfrm>
          <a:prstGeom prst="rect">
            <a:avLst/>
          </a:prstGeom>
        </p:spPr>
        <p:txBody>
          <a:bodyPr wrap="none">
            <a:spAutoFit/>
          </a:bodyPr>
          <a:lstStyle/>
          <a:p>
            <a:pPr algn="ctr">
              <a:lnSpc>
                <a:spcPct val="115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3500 kg</a:t>
            </a:r>
            <a:endParaRPr lang="hu-H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églalap 9"/>
          <p:cNvSpPr/>
          <p:nvPr/>
        </p:nvSpPr>
        <p:spPr>
          <a:xfrm>
            <a:off x="5449251" y="6361524"/>
            <a:ext cx="918841" cy="410882"/>
          </a:xfrm>
          <a:prstGeom prst="rect">
            <a:avLst/>
          </a:prstGeom>
        </p:spPr>
        <p:txBody>
          <a:bodyPr wrap="none">
            <a:spAutoFit/>
          </a:bodyPr>
          <a:lstStyle/>
          <a:p>
            <a:pPr algn="ctr">
              <a:lnSpc>
                <a:spcPct val="115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2200 kg</a:t>
            </a:r>
            <a:endParaRPr lang="hu-H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églalap 10"/>
          <p:cNvSpPr/>
          <p:nvPr/>
        </p:nvSpPr>
        <p:spPr>
          <a:xfrm>
            <a:off x="3110132" y="6365633"/>
            <a:ext cx="918841" cy="410882"/>
          </a:xfrm>
          <a:prstGeom prst="rect">
            <a:avLst/>
          </a:prstGeom>
        </p:spPr>
        <p:txBody>
          <a:bodyPr wrap="none">
            <a:spAutoFit/>
          </a:bodyPr>
          <a:lstStyle/>
          <a:p>
            <a:pPr algn="ctr">
              <a:lnSpc>
                <a:spcPct val="115000"/>
              </a:lnSpc>
              <a:spcAft>
                <a:spcPts val="0"/>
              </a:spcAft>
            </a:pPr>
            <a:r>
              <a:rPr lang="hu-HU" dirty="0">
                <a:latin typeface="Calibri" panose="020F0502020204030204" pitchFamily="34" charset="0"/>
                <a:ea typeface="Calibri" panose="020F0502020204030204" pitchFamily="34" charset="0"/>
                <a:cs typeface="Times New Roman" panose="02020603050405020304" pitchFamily="18" charset="0"/>
              </a:rPr>
              <a:t>1500 kg</a:t>
            </a:r>
            <a:endParaRPr lang="hu-H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 name="Kép 19"/>
          <p:cNvPicPr/>
          <p:nvPr/>
        </p:nvPicPr>
        <p:blipFill>
          <a:blip r:embed="rId11"/>
          <a:srcRect/>
          <a:stretch>
            <a:fillRect/>
          </a:stretch>
        </p:blipFill>
        <p:spPr bwMode="auto">
          <a:xfrm>
            <a:off x="240025" y="2720926"/>
            <a:ext cx="1893569" cy="1797050"/>
          </a:xfrm>
          <a:prstGeom prst="rect">
            <a:avLst/>
          </a:prstGeom>
          <a:noFill/>
          <a:ln w="9525">
            <a:noFill/>
            <a:miter lim="800000"/>
            <a:headEnd/>
            <a:tailEnd/>
          </a:ln>
        </p:spPr>
      </p:pic>
      <p:cxnSp>
        <p:nvCxnSpPr>
          <p:cNvPr id="13" name="Egyenes összekötő 12"/>
          <p:cNvCxnSpPr/>
          <p:nvPr/>
        </p:nvCxnSpPr>
        <p:spPr>
          <a:xfrm>
            <a:off x="2327270" y="1161868"/>
            <a:ext cx="0" cy="545800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Szövegdoboz 13"/>
          <p:cNvSpPr txBox="1"/>
          <p:nvPr/>
        </p:nvSpPr>
        <p:spPr>
          <a:xfrm>
            <a:off x="240025" y="1285511"/>
            <a:ext cx="1953896" cy="1015663"/>
          </a:xfrm>
          <a:prstGeom prst="rect">
            <a:avLst/>
          </a:prstGeom>
          <a:noFill/>
        </p:spPr>
        <p:txBody>
          <a:bodyPr wrap="square" rtlCol="0">
            <a:spAutoFit/>
          </a:bodyPr>
          <a:lstStyle/>
          <a:p>
            <a:pPr algn="ctr"/>
            <a:r>
              <a:rPr lang="hu-HU" sz="2000" dirty="0" smtClean="0"/>
              <a:t>Rosttal párhuzamos nyomószilárdság</a:t>
            </a:r>
            <a:endParaRPr lang="hu-HU" sz="2000" dirty="0"/>
          </a:p>
        </p:txBody>
      </p:sp>
    </p:spTree>
    <p:extLst>
      <p:ext uri="{BB962C8B-B14F-4D97-AF65-F5344CB8AC3E}">
        <p14:creationId xmlns:p14="http://schemas.microsoft.com/office/powerpoint/2010/main" val="2271417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File:16 wood samp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865" y="896331"/>
            <a:ext cx="69088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2"/>
          <p:cNvSpPr txBox="1"/>
          <p:nvPr/>
        </p:nvSpPr>
        <p:spPr>
          <a:xfrm>
            <a:off x="5210694" y="1904697"/>
            <a:ext cx="872838" cy="369332"/>
          </a:xfrm>
          <a:prstGeom prst="rect">
            <a:avLst/>
          </a:prstGeom>
          <a:noFill/>
        </p:spPr>
        <p:txBody>
          <a:bodyPr wrap="square" rtlCol="0">
            <a:spAutoFit/>
          </a:bodyPr>
          <a:lstStyle/>
          <a:p>
            <a:r>
              <a:rPr lang="hu-HU" dirty="0"/>
              <a:t>b</a:t>
            </a:r>
            <a:r>
              <a:rPr lang="hu-HU" dirty="0" smtClean="0"/>
              <a:t>oróka</a:t>
            </a:r>
            <a:endParaRPr lang="hu-HU" dirty="0"/>
          </a:p>
        </p:txBody>
      </p:sp>
      <p:sp>
        <p:nvSpPr>
          <p:cNvPr id="4" name="Szövegdoboz 3"/>
          <p:cNvSpPr txBox="1"/>
          <p:nvPr/>
        </p:nvSpPr>
        <p:spPr>
          <a:xfrm>
            <a:off x="4861560" y="3329744"/>
            <a:ext cx="1221972" cy="369332"/>
          </a:xfrm>
          <a:prstGeom prst="rect">
            <a:avLst/>
          </a:prstGeom>
          <a:noFill/>
        </p:spPr>
        <p:txBody>
          <a:bodyPr wrap="square" rtlCol="0">
            <a:spAutoFit/>
          </a:bodyPr>
          <a:lstStyle/>
          <a:p>
            <a:r>
              <a:rPr lang="hu-HU" dirty="0"/>
              <a:t>vörösfenyő</a:t>
            </a:r>
          </a:p>
        </p:txBody>
      </p:sp>
      <p:sp>
        <p:nvSpPr>
          <p:cNvPr id="5" name="Szövegdoboz 4"/>
          <p:cNvSpPr txBox="1"/>
          <p:nvPr/>
        </p:nvSpPr>
        <p:spPr>
          <a:xfrm>
            <a:off x="5102629" y="4736659"/>
            <a:ext cx="980903" cy="369332"/>
          </a:xfrm>
          <a:prstGeom prst="rect">
            <a:avLst/>
          </a:prstGeom>
          <a:noFill/>
        </p:spPr>
        <p:txBody>
          <a:bodyPr wrap="square" rtlCol="0">
            <a:spAutoFit/>
          </a:bodyPr>
          <a:lstStyle/>
          <a:p>
            <a:r>
              <a:rPr lang="hu-HU"/>
              <a:t>lucfenyő</a:t>
            </a:r>
            <a:endParaRPr lang="hu-HU" dirty="0"/>
          </a:p>
        </p:txBody>
      </p:sp>
      <p:sp>
        <p:nvSpPr>
          <p:cNvPr id="6" name="Szövegdoboz 5"/>
          <p:cNvSpPr txBox="1"/>
          <p:nvPr/>
        </p:nvSpPr>
        <p:spPr>
          <a:xfrm>
            <a:off x="4861560" y="6143574"/>
            <a:ext cx="1221972" cy="369332"/>
          </a:xfrm>
          <a:prstGeom prst="rect">
            <a:avLst/>
          </a:prstGeom>
          <a:noFill/>
        </p:spPr>
        <p:txBody>
          <a:bodyPr wrap="square" rtlCol="0">
            <a:spAutoFit/>
          </a:bodyPr>
          <a:lstStyle/>
          <a:p>
            <a:r>
              <a:rPr lang="hu-HU" dirty="0" smtClean="0"/>
              <a:t>erdeifenyő</a:t>
            </a:r>
            <a:endParaRPr lang="hu-HU" dirty="0"/>
          </a:p>
        </p:txBody>
      </p:sp>
      <p:sp>
        <p:nvSpPr>
          <p:cNvPr id="8" name="Szövegdoboz 7"/>
          <p:cNvSpPr txBox="1"/>
          <p:nvPr/>
        </p:nvSpPr>
        <p:spPr>
          <a:xfrm>
            <a:off x="7181738" y="1913009"/>
            <a:ext cx="635461" cy="369332"/>
          </a:xfrm>
          <a:prstGeom prst="rect">
            <a:avLst/>
          </a:prstGeom>
          <a:noFill/>
        </p:spPr>
        <p:txBody>
          <a:bodyPr wrap="square" rtlCol="0">
            <a:spAutoFit/>
          </a:bodyPr>
          <a:lstStyle/>
          <a:p>
            <a:r>
              <a:rPr lang="hu-HU" dirty="0" smtClean="0"/>
              <a:t>éger</a:t>
            </a:r>
            <a:endParaRPr lang="hu-HU" dirty="0"/>
          </a:p>
        </p:txBody>
      </p:sp>
      <p:sp>
        <p:nvSpPr>
          <p:cNvPr id="9" name="Szövegdoboz 8"/>
          <p:cNvSpPr txBox="1"/>
          <p:nvPr/>
        </p:nvSpPr>
        <p:spPr>
          <a:xfrm>
            <a:off x="7083831" y="3329744"/>
            <a:ext cx="593897" cy="369332"/>
          </a:xfrm>
          <a:prstGeom prst="rect">
            <a:avLst/>
          </a:prstGeom>
          <a:noFill/>
        </p:spPr>
        <p:txBody>
          <a:bodyPr wrap="square" rtlCol="0">
            <a:spAutoFit/>
          </a:bodyPr>
          <a:lstStyle/>
          <a:p>
            <a:r>
              <a:rPr lang="hu-HU" dirty="0"/>
              <a:t>n</a:t>
            </a:r>
            <a:r>
              <a:rPr lang="hu-HU" dirty="0" smtClean="0"/>
              <a:t>yír</a:t>
            </a:r>
            <a:endParaRPr lang="hu-HU" dirty="0"/>
          </a:p>
        </p:txBody>
      </p:sp>
      <p:sp>
        <p:nvSpPr>
          <p:cNvPr id="10" name="Szövegdoboz 9"/>
          <p:cNvSpPr txBox="1"/>
          <p:nvPr/>
        </p:nvSpPr>
        <p:spPr>
          <a:xfrm>
            <a:off x="6765176" y="4736659"/>
            <a:ext cx="1052024" cy="369332"/>
          </a:xfrm>
          <a:prstGeom prst="rect">
            <a:avLst/>
          </a:prstGeom>
          <a:noFill/>
        </p:spPr>
        <p:txBody>
          <a:bodyPr wrap="square" rtlCol="0">
            <a:spAutoFit/>
          </a:bodyPr>
          <a:lstStyle/>
          <a:p>
            <a:r>
              <a:rPr lang="hu-HU" dirty="0" smtClean="0"/>
              <a:t>gyertyán</a:t>
            </a:r>
            <a:endParaRPr lang="hu-HU" dirty="0"/>
          </a:p>
        </p:txBody>
      </p:sp>
      <p:sp>
        <p:nvSpPr>
          <p:cNvPr id="11" name="Szövegdoboz 10"/>
          <p:cNvSpPr txBox="1"/>
          <p:nvPr/>
        </p:nvSpPr>
        <p:spPr>
          <a:xfrm>
            <a:off x="7156801" y="6150623"/>
            <a:ext cx="660398" cy="369332"/>
          </a:xfrm>
          <a:prstGeom prst="rect">
            <a:avLst/>
          </a:prstGeom>
          <a:noFill/>
        </p:spPr>
        <p:txBody>
          <a:bodyPr wrap="square" rtlCol="0">
            <a:spAutoFit/>
          </a:bodyPr>
          <a:lstStyle/>
          <a:p>
            <a:r>
              <a:rPr lang="hu-HU" dirty="0" smtClean="0"/>
              <a:t>nyár</a:t>
            </a:r>
            <a:endParaRPr lang="hu-HU" dirty="0"/>
          </a:p>
        </p:txBody>
      </p:sp>
      <p:sp>
        <p:nvSpPr>
          <p:cNvPr id="12" name="Szövegdoboz 11"/>
          <p:cNvSpPr txBox="1"/>
          <p:nvPr/>
        </p:nvSpPr>
        <p:spPr>
          <a:xfrm>
            <a:off x="8303026" y="1915780"/>
            <a:ext cx="1221972" cy="369332"/>
          </a:xfrm>
          <a:prstGeom prst="rect">
            <a:avLst/>
          </a:prstGeom>
          <a:noFill/>
        </p:spPr>
        <p:txBody>
          <a:bodyPr wrap="square" rtlCol="0">
            <a:spAutoFit/>
          </a:bodyPr>
          <a:lstStyle/>
          <a:p>
            <a:r>
              <a:rPr lang="hu-HU" dirty="0" smtClean="0"/>
              <a:t>cseresznye</a:t>
            </a:r>
            <a:endParaRPr lang="hu-HU" dirty="0"/>
          </a:p>
        </p:txBody>
      </p:sp>
      <p:sp>
        <p:nvSpPr>
          <p:cNvPr id="13" name="Szövegdoboz 12"/>
          <p:cNvSpPr txBox="1"/>
          <p:nvPr/>
        </p:nvSpPr>
        <p:spPr>
          <a:xfrm>
            <a:off x="8984672" y="3340827"/>
            <a:ext cx="540325" cy="369332"/>
          </a:xfrm>
          <a:prstGeom prst="rect">
            <a:avLst/>
          </a:prstGeom>
          <a:noFill/>
        </p:spPr>
        <p:txBody>
          <a:bodyPr wrap="square" rtlCol="0">
            <a:spAutoFit/>
          </a:bodyPr>
          <a:lstStyle/>
          <a:p>
            <a:r>
              <a:rPr lang="hu-HU" dirty="0" smtClean="0"/>
              <a:t>szil</a:t>
            </a:r>
            <a:endParaRPr lang="hu-HU" dirty="0"/>
          </a:p>
        </p:txBody>
      </p:sp>
      <p:sp>
        <p:nvSpPr>
          <p:cNvPr id="14" name="Szövegdoboz 13"/>
          <p:cNvSpPr txBox="1"/>
          <p:nvPr/>
        </p:nvSpPr>
        <p:spPr>
          <a:xfrm>
            <a:off x="8835044" y="4747742"/>
            <a:ext cx="689954" cy="369332"/>
          </a:xfrm>
          <a:prstGeom prst="rect">
            <a:avLst/>
          </a:prstGeom>
          <a:noFill/>
        </p:spPr>
        <p:txBody>
          <a:bodyPr wrap="square" rtlCol="0">
            <a:spAutoFit/>
          </a:bodyPr>
          <a:lstStyle/>
          <a:p>
            <a:r>
              <a:rPr lang="hu-HU" dirty="0" smtClean="0"/>
              <a:t>tölgy</a:t>
            </a:r>
            <a:endParaRPr lang="hu-HU" dirty="0"/>
          </a:p>
        </p:txBody>
      </p:sp>
      <p:sp>
        <p:nvSpPr>
          <p:cNvPr id="15" name="Szövegdoboz 14"/>
          <p:cNvSpPr txBox="1"/>
          <p:nvPr/>
        </p:nvSpPr>
        <p:spPr>
          <a:xfrm>
            <a:off x="8835044" y="6154657"/>
            <a:ext cx="689954" cy="369332"/>
          </a:xfrm>
          <a:prstGeom prst="rect">
            <a:avLst/>
          </a:prstGeom>
          <a:noFill/>
        </p:spPr>
        <p:txBody>
          <a:bodyPr wrap="square" rtlCol="0">
            <a:spAutoFit/>
          </a:bodyPr>
          <a:lstStyle/>
          <a:p>
            <a:r>
              <a:rPr lang="hu-HU" dirty="0" smtClean="0"/>
              <a:t>bükk</a:t>
            </a:r>
            <a:endParaRPr lang="hu-HU" dirty="0"/>
          </a:p>
        </p:txBody>
      </p:sp>
      <p:sp>
        <p:nvSpPr>
          <p:cNvPr id="16" name="Szövegdoboz 15"/>
          <p:cNvSpPr txBox="1"/>
          <p:nvPr/>
        </p:nvSpPr>
        <p:spPr>
          <a:xfrm>
            <a:off x="10598263" y="1915780"/>
            <a:ext cx="660402" cy="369332"/>
          </a:xfrm>
          <a:prstGeom prst="rect">
            <a:avLst/>
          </a:prstGeom>
          <a:noFill/>
        </p:spPr>
        <p:txBody>
          <a:bodyPr wrap="square" rtlCol="0">
            <a:spAutoFit/>
          </a:bodyPr>
          <a:lstStyle/>
          <a:p>
            <a:r>
              <a:rPr lang="hu-HU" dirty="0" smtClean="0"/>
              <a:t>kőris</a:t>
            </a:r>
            <a:endParaRPr lang="hu-HU" dirty="0"/>
          </a:p>
        </p:txBody>
      </p:sp>
      <p:sp>
        <p:nvSpPr>
          <p:cNvPr id="17" name="Szövegdoboz 16"/>
          <p:cNvSpPr txBox="1"/>
          <p:nvPr/>
        </p:nvSpPr>
        <p:spPr>
          <a:xfrm>
            <a:off x="10578867" y="3340827"/>
            <a:ext cx="679797" cy="369332"/>
          </a:xfrm>
          <a:prstGeom prst="rect">
            <a:avLst/>
          </a:prstGeom>
          <a:noFill/>
        </p:spPr>
        <p:txBody>
          <a:bodyPr wrap="square" rtlCol="0">
            <a:spAutoFit/>
          </a:bodyPr>
          <a:lstStyle/>
          <a:p>
            <a:r>
              <a:rPr lang="hu-HU" dirty="0" smtClean="0"/>
              <a:t>hárs</a:t>
            </a:r>
            <a:endParaRPr lang="hu-HU" dirty="0"/>
          </a:p>
        </p:txBody>
      </p:sp>
      <p:sp>
        <p:nvSpPr>
          <p:cNvPr id="18" name="Szövegdoboz 17"/>
          <p:cNvSpPr txBox="1"/>
          <p:nvPr/>
        </p:nvSpPr>
        <p:spPr>
          <a:xfrm>
            <a:off x="10554844" y="4747742"/>
            <a:ext cx="701965" cy="369332"/>
          </a:xfrm>
          <a:prstGeom prst="rect">
            <a:avLst/>
          </a:prstGeom>
          <a:noFill/>
        </p:spPr>
        <p:txBody>
          <a:bodyPr wrap="square" rtlCol="0">
            <a:spAutoFit/>
          </a:bodyPr>
          <a:lstStyle/>
          <a:p>
            <a:r>
              <a:rPr lang="hu-HU" dirty="0" smtClean="0"/>
              <a:t>juhar</a:t>
            </a:r>
            <a:endParaRPr lang="hu-HU" dirty="0"/>
          </a:p>
        </p:txBody>
      </p:sp>
      <p:sp>
        <p:nvSpPr>
          <p:cNvPr id="19" name="Szövegdoboz 18"/>
          <p:cNvSpPr txBox="1"/>
          <p:nvPr/>
        </p:nvSpPr>
        <p:spPr>
          <a:xfrm>
            <a:off x="10554844" y="6154657"/>
            <a:ext cx="685340" cy="369332"/>
          </a:xfrm>
          <a:prstGeom prst="rect">
            <a:avLst/>
          </a:prstGeom>
          <a:noFill/>
        </p:spPr>
        <p:txBody>
          <a:bodyPr wrap="square" rtlCol="0">
            <a:spAutoFit/>
          </a:bodyPr>
          <a:lstStyle/>
          <a:p>
            <a:r>
              <a:rPr lang="hu-HU" dirty="0"/>
              <a:t>körte</a:t>
            </a:r>
          </a:p>
        </p:txBody>
      </p:sp>
      <p:sp>
        <p:nvSpPr>
          <p:cNvPr id="7" name="Szövegdoboz 6"/>
          <p:cNvSpPr txBox="1"/>
          <p:nvPr/>
        </p:nvSpPr>
        <p:spPr>
          <a:xfrm>
            <a:off x="454421" y="2580487"/>
            <a:ext cx="3880204" cy="1938992"/>
          </a:xfrm>
          <a:prstGeom prst="rect">
            <a:avLst/>
          </a:prstGeom>
          <a:noFill/>
          <a:scene3d>
            <a:camera prst="perspectiveContrastingRightFacing"/>
            <a:lightRig rig="threePt" dir="t"/>
          </a:scene3d>
        </p:spPr>
        <p:txBody>
          <a:bodyPr wrap="square" rtlCol="0">
            <a:spAutoFit/>
          </a:bodyPr>
          <a:lstStyle/>
          <a:p>
            <a:r>
              <a:rPr lang="hu-HU" sz="6000" dirty="0" smtClean="0"/>
              <a:t>Köszönöm a figyelmet!</a:t>
            </a:r>
            <a:endParaRPr lang="hu-HU" sz="6000" dirty="0"/>
          </a:p>
        </p:txBody>
      </p:sp>
    </p:spTree>
    <p:extLst>
      <p:ext uri="{BB962C8B-B14F-4D97-AF65-F5344CB8AC3E}">
        <p14:creationId xmlns:p14="http://schemas.microsoft.com/office/powerpoint/2010/main" val="1624461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Juharfa vektoros raj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7443" y="1679171"/>
            <a:ext cx="2634557" cy="4663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nyőfa vektoros raj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9171"/>
            <a:ext cx="2634557" cy="46630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p:cNvGraphicFramePr>
            <a:graphicFrameLocks/>
          </p:cNvGraphicFramePr>
          <p:nvPr>
            <p:extLst>
              <p:ext uri="{D42A27DB-BD31-4B8C-83A1-F6EECF244321}">
                <p14:modId xmlns:p14="http://schemas.microsoft.com/office/powerpoint/2010/main" val="364574191"/>
              </p:ext>
            </p:extLst>
          </p:nvPr>
        </p:nvGraphicFramePr>
        <p:xfrm>
          <a:off x="2325962" y="1912274"/>
          <a:ext cx="7540076" cy="4812723"/>
        </p:xfrm>
        <a:graphic>
          <a:graphicData uri="http://schemas.openxmlformats.org/drawingml/2006/chart">
            <c:chart xmlns:c="http://schemas.openxmlformats.org/drawingml/2006/chart" xmlns:r="http://schemas.openxmlformats.org/officeDocument/2006/relationships" r:id="rId5"/>
          </a:graphicData>
        </a:graphic>
      </p:graphicFrame>
      <p:sp>
        <p:nvSpPr>
          <p:cNvPr id="2" name="Téglalap 1"/>
          <p:cNvSpPr/>
          <p:nvPr/>
        </p:nvSpPr>
        <p:spPr>
          <a:xfrm>
            <a:off x="4075825" y="1041567"/>
            <a:ext cx="3508333" cy="461665"/>
          </a:xfrm>
          <a:prstGeom prst="rect">
            <a:avLst/>
          </a:prstGeom>
        </p:spPr>
        <p:txBody>
          <a:bodyPr wrap="none">
            <a:spAutoFit/>
          </a:bodyPr>
          <a:lstStyle/>
          <a:p>
            <a:pPr algn="ctr">
              <a:defRPr sz="1600" b="1" i="0" u="none" strike="noStrike" kern="1200" cap="all" baseline="0">
                <a:solidFill>
                  <a:prstClr val="black">
                    <a:lumMod val="65000"/>
                    <a:lumOff val="35000"/>
                  </a:prstClr>
                </a:solidFill>
                <a:latin typeface="+mn-lt"/>
                <a:ea typeface="+mn-ea"/>
                <a:cs typeface="+mn-cs"/>
              </a:defRPr>
            </a:pPr>
            <a:r>
              <a:rPr lang="hu-HU" sz="2400" dirty="0" smtClean="0"/>
              <a:t>Fafajok </a:t>
            </a:r>
            <a:r>
              <a:rPr lang="hu-HU" sz="2400" dirty="0"/>
              <a:t>Területaránya</a:t>
            </a:r>
          </a:p>
        </p:txBody>
      </p:sp>
    </p:spTree>
    <p:extLst>
      <p:ext uri="{BB962C8B-B14F-4D97-AF65-F5344CB8AC3E}">
        <p14:creationId xmlns:p14="http://schemas.microsoft.com/office/powerpoint/2010/main" val="363087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11253" y="2092586"/>
            <a:ext cx="4790484" cy="304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Kép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4642" y="1226685"/>
            <a:ext cx="3699216" cy="4790485"/>
          </a:xfrm>
          <a:prstGeom prst="rect">
            <a:avLst/>
          </a:prstGeom>
        </p:spPr>
      </p:pic>
      <p:pic>
        <p:nvPicPr>
          <p:cNvPr id="9" name="Kép 8"/>
          <p:cNvPicPr>
            <a:picLocks noChangeAspect="1"/>
          </p:cNvPicPr>
          <p:nvPr/>
        </p:nvPicPr>
        <p:blipFill>
          <a:blip r:embed="rId5"/>
          <a:stretch>
            <a:fillRect/>
          </a:stretch>
        </p:blipFill>
        <p:spPr>
          <a:xfrm rot="5400000">
            <a:off x="3298743" y="1645470"/>
            <a:ext cx="4786115" cy="3948545"/>
          </a:xfrm>
          <a:prstGeom prst="rect">
            <a:avLst/>
          </a:prstGeom>
        </p:spPr>
      </p:pic>
      <p:sp>
        <p:nvSpPr>
          <p:cNvPr id="2" name="Szövegdoboz 1"/>
          <p:cNvSpPr txBox="1"/>
          <p:nvPr/>
        </p:nvSpPr>
        <p:spPr>
          <a:xfrm>
            <a:off x="1234854" y="6226233"/>
            <a:ext cx="698269" cy="369332"/>
          </a:xfrm>
          <a:prstGeom prst="rect">
            <a:avLst/>
          </a:prstGeom>
          <a:noFill/>
        </p:spPr>
        <p:txBody>
          <a:bodyPr wrap="square" rtlCol="0">
            <a:spAutoFit/>
          </a:bodyPr>
          <a:lstStyle/>
          <a:p>
            <a:r>
              <a:rPr lang="hu-HU" dirty="0" smtClean="0"/>
              <a:t>Tölgy</a:t>
            </a:r>
            <a:endParaRPr lang="hu-HU" dirty="0"/>
          </a:p>
        </p:txBody>
      </p:sp>
      <p:sp>
        <p:nvSpPr>
          <p:cNvPr id="10" name="Szövegdoboz 9"/>
          <p:cNvSpPr txBox="1"/>
          <p:nvPr/>
        </p:nvSpPr>
        <p:spPr>
          <a:xfrm>
            <a:off x="5342665" y="6226233"/>
            <a:ext cx="698269" cy="369332"/>
          </a:xfrm>
          <a:prstGeom prst="rect">
            <a:avLst/>
          </a:prstGeom>
          <a:noFill/>
        </p:spPr>
        <p:txBody>
          <a:bodyPr wrap="square" rtlCol="0">
            <a:spAutoFit/>
          </a:bodyPr>
          <a:lstStyle/>
          <a:p>
            <a:r>
              <a:rPr lang="hu-HU" dirty="0" smtClean="0"/>
              <a:t>Juhar</a:t>
            </a:r>
            <a:endParaRPr lang="hu-HU" dirty="0"/>
          </a:p>
        </p:txBody>
      </p:sp>
      <p:sp>
        <p:nvSpPr>
          <p:cNvPr id="11" name="Szövegdoboz 10"/>
          <p:cNvSpPr txBox="1"/>
          <p:nvPr/>
        </p:nvSpPr>
        <p:spPr>
          <a:xfrm>
            <a:off x="9314085" y="6226233"/>
            <a:ext cx="1620329" cy="369332"/>
          </a:xfrm>
          <a:prstGeom prst="rect">
            <a:avLst/>
          </a:prstGeom>
          <a:noFill/>
        </p:spPr>
        <p:txBody>
          <a:bodyPr wrap="square" rtlCol="0">
            <a:spAutoFit/>
          </a:bodyPr>
          <a:lstStyle/>
          <a:p>
            <a:r>
              <a:rPr lang="hu-HU" dirty="0" smtClean="0"/>
              <a:t>Vadgesztenye</a:t>
            </a:r>
            <a:endParaRPr lang="hu-HU" dirty="0"/>
          </a:p>
        </p:txBody>
      </p:sp>
    </p:spTree>
    <p:extLst>
      <p:ext uri="{BB962C8B-B14F-4D97-AF65-F5344CB8AC3E}">
        <p14:creationId xmlns:p14="http://schemas.microsoft.com/office/powerpoint/2010/main" val="211682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39" y="1222317"/>
            <a:ext cx="2734750" cy="4757723"/>
          </a:xfrm>
          <a:prstGeom prst="rect">
            <a:avLst/>
          </a:prstGeom>
        </p:spPr>
      </p:pic>
      <p:sp>
        <p:nvSpPr>
          <p:cNvPr id="4" name="Szövegdoboz 3"/>
          <p:cNvSpPr txBox="1"/>
          <p:nvPr/>
        </p:nvSpPr>
        <p:spPr>
          <a:xfrm>
            <a:off x="878932" y="6226233"/>
            <a:ext cx="1110163" cy="369332"/>
          </a:xfrm>
          <a:prstGeom prst="rect">
            <a:avLst/>
          </a:prstGeom>
          <a:noFill/>
        </p:spPr>
        <p:txBody>
          <a:bodyPr wrap="square" rtlCol="0">
            <a:spAutoFit/>
          </a:bodyPr>
          <a:lstStyle/>
          <a:p>
            <a:r>
              <a:rPr lang="hu-HU" dirty="0" smtClean="0"/>
              <a:t>Bálványfa</a:t>
            </a:r>
            <a:endParaRPr lang="hu-HU" dirty="0"/>
          </a:p>
        </p:txBody>
      </p:sp>
      <p:sp>
        <p:nvSpPr>
          <p:cNvPr id="5" name="Szövegdoboz 4"/>
          <p:cNvSpPr txBox="1"/>
          <p:nvPr/>
        </p:nvSpPr>
        <p:spPr>
          <a:xfrm>
            <a:off x="5342664" y="6226233"/>
            <a:ext cx="698269" cy="369332"/>
          </a:xfrm>
          <a:prstGeom prst="rect">
            <a:avLst/>
          </a:prstGeom>
          <a:noFill/>
        </p:spPr>
        <p:txBody>
          <a:bodyPr wrap="square" rtlCol="0">
            <a:spAutoFit/>
          </a:bodyPr>
          <a:lstStyle/>
          <a:p>
            <a:r>
              <a:rPr lang="hu-HU" dirty="0" smtClean="0"/>
              <a:t>Eper</a:t>
            </a:r>
            <a:endParaRPr lang="hu-HU" dirty="0"/>
          </a:p>
        </p:txBody>
      </p:sp>
      <p:sp>
        <p:nvSpPr>
          <p:cNvPr id="6" name="Szövegdoboz 5"/>
          <p:cNvSpPr txBox="1"/>
          <p:nvPr/>
        </p:nvSpPr>
        <p:spPr>
          <a:xfrm>
            <a:off x="9781256" y="6226233"/>
            <a:ext cx="1126700" cy="369332"/>
          </a:xfrm>
          <a:prstGeom prst="rect">
            <a:avLst/>
          </a:prstGeom>
          <a:noFill/>
        </p:spPr>
        <p:txBody>
          <a:bodyPr wrap="square" rtlCol="0">
            <a:spAutoFit/>
          </a:bodyPr>
          <a:lstStyle/>
          <a:p>
            <a:r>
              <a:rPr lang="hu-HU" dirty="0" smtClean="0"/>
              <a:t>Zöld juhar</a:t>
            </a:r>
            <a:endParaRPr lang="hu-HU" dirty="0"/>
          </a:p>
        </p:txBody>
      </p:sp>
      <p:pic>
        <p:nvPicPr>
          <p:cNvPr id="8" name="Kép 7"/>
          <p:cNvPicPr>
            <a:picLocks noChangeAspect="1"/>
          </p:cNvPicPr>
          <p:nvPr/>
        </p:nvPicPr>
        <p:blipFill rotWithShape="1">
          <a:blip r:embed="rId4"/>
          <a:srcRect l="45297" t="25417" r="3641" b="9773"/>
          <a:stretch/>
        </p:blipFill>
        <p:spPr>
          <a:xfrm>
            <a:off x="2853002" y="1222317"/>
            <a:ext cx="5677594" cy="4757723"/>
          </a:xfrm>
          <a:prstGeom prst="rect">
            <a:avLst/>
          </a:prstGeom>
        </p:spPr>
      </p:pic>
      <p:pic>
        <p:nvPicPr>
          <p:cNvPr id="9" name="Kép 8"/>
          <p:cNvPicPr>
            <a:picLocks noChangeAspect="1"/>
          </p:cNvPicPr>
          <p:nvPr/>
        </p:nvPicPr>
        <p:blipFill>
          <a:blip r:embed="rId5"/>
          <a:stretch>
            <a:fillRect/>
          </a:stretch>
        </p:blipFill>
        <p:spPr>
          <a:xfrm rot="16200000">
            <a:off x="7965745" y="1838781"/>
            <a:ext cx="4757723" cy="3524792"/>
          </a:xfrm>
          <a:prstGeom prst="rect">
            <a:avLst/>
          </a:prstGeom>
        </p:spPr>
      </p:pic>
    </p:spTree>
    <p:extLst>
      <p:ext uri="{BB962C8B-B14F-4D97-AF65-F5344CB8AC3E}">
        <p14:creationId xmlns:p14="http://schemas.microsoft.com/office/powerpoint/2010/main" val="9467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lombos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953" y="1053297"/>
            <a:ext cx="3871408" cy="5040000"/>
          </a:xfrm>
          <a:prstGeom prst="rect">
            <a:avLst/>
          </a:prstGeom>
          <a:noFill/>
          <a:ln w="9525">
            <a:solidFill>
              <a:srgbClr val="F6D96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848" y="1053297"/>
            <a:ext cx="3888825" cy="5040000"/>
          </a:xfrm>
          <a:prstGeom prst="rect">
            <a:avLst/>
          </a:prstGeom>
          <a:noFill/>
          <a:ln w="9525">
            <a:solidFill>
              <a:srgbClr val="F6D9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6968382" y="6237316"/>
            <a:ext cx="3384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Tx/>
              <a:buNone/>
            </a:pPr>
            <a:r>
              <a:rPr lang="hu-HU" altLang="hu-HU" sz="1800" b="1" i="1" dirty="0">
                <a:solidFill>
                  <a:schemeClr val="tx1"/>
                </a:solidFill>
                <a:latin typeface="Times New Roman" panose="02020603050405020304" pitchFamily="18" charset="0"/>
              </a:rPr>
              <a:t>Lombos fatest</a:t>
            </a:r>
            <a:endParaRPr lang="hu-HU" altLang="hu-HU" sz="1800" b="1" dirty="0">
              <a:solidFill>
                <a:schemeClr val="tx1"/>
              </a:solidFill>
              <a:latin typeface="Times New Roman" panose="02020603050405020304" pitchFamily="18" charset="0"/>
            </a:endParaRPr>
          </a:p>
        </p:txBody>
      </p:sp>
      <p:sp>
        <p:nvSpPr>
          <p:cNvPr id="5" name="Text Box 7"/>
          <p:cNvSpPr txBox="1">
            <a:spLocks noChangeArrowheads="1"/>
          </p:cNvSpPr>
          <p:nvPr/>
        </p:nvSpPr>
        <p:spPr bwMode="auto">
          <a:xfrm>
            <a:off x="1698985" y="6248400"/>
            <a:ext cx="3384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0"/>
              </a:spcBef>
              <a:buFontTx/>
              <a:buNone/>
            </a:pPr>
            <a:r>
              <a:rPr lang="hu-HU" altLang="hu-HU" sz="1800" b="1" i="1" dirty="0" smtClean="0">
                <a:solidFill>
                  <a:schemeClr val="tx1"/>
                </a:solidFill>
                <a:latin typeface="Times New Roman" panose="02020603050405020304" pitchFamily="18" charset="0"/>
              </a:rPr>
              <a:t>Fenyő fatest</a:t>
            </a:r>
            <a:endParaRPr lang="hu-HU" altLang="hu-HU" sz="1800" b="1"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8791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196" y="2388061"/>
            <a:ext cx="5320838" cy="3547225"/>
          </a:xfrm>
          <a:prstGeom prst="rect">
            <a:avLst/>
          </a:prstGeom>
        </p:spPr>
      </p:pic>
      <p:sp>
        <p:nvSpPr>
          <p:cNvPr id="3" name="Téglalap 2"/>
          <p:cNvSpPr/>
          <p:nvPr/>
        </p:nvSpPr>
        <p:spPr>
          <a:xfrm>
            <a:off x="3186396" y="995982"/>
            <a:ext cx="5641481" cy="523220"/>
          </a:xfrm>
          <a:prstGeom prst="rect">
            <a:avLst/>
          </a:prstGeom>
        </p:spPr>
        <p:txBody>
          <a:bodyPr wrap="none">
            <a:spAutoFit/>
          </a:bodyPr>
          <a:lstStyle/>
          <a:p>
            <a:r>
              <a:rPr lang="hu-HU" sz="2800" dirty="0" err="1"/>
              <a:t>Scanning</a:t>
            </a:r>
            <a:r>
              <a:rPr lang="hu-HU" sz="2800" dirty="0"/>
              <a:t> </a:t>
            </a:r>
            <a:r>
              <a:rPr lang="hu-HU" sz="2800" dirty="0" err="1"/>
              <a:t>Electron</a:t>
            </a:r>
            <a:r>
              <a:rPr lang="hu-HU" sz="2800" dirty="0"/>
              <a:t> </a:t>
            </a:r>
            <a:r>
              <a:rPr lang="hu-HU" sz="2800" dirty="0" err="1"/>
              <a:t>Microscopes</a:t>
            </a:r>
            <a:r>
              <a:rPr lang="hu-HU" sz="2800" dirty="0"/>
              <a:t> (</a:t>
            </a:r>
            <a:r>
              <a:rPr lang="hu-HU" sz="2800" dirty="0" smtClean="0"/>
              <a:t>SEM)</a:t>
            </a:r>
            <a:endParaRPr lang="hu-HU" sz="2800" dirty="0"/>
          </a:p>
        </p:txBody>
      </p:sp>
      <p:pic>
        <p:nvPicPr>
          <p:cNvPr id="4" name="Kép 3"/>
          <p:cNvPicPr>
            <a:picLocks noChangeAspect="1"/>
          </p:cNvPicPr>
          <p:nvPr/>
        </p:nvPicPr>
        <p:blipFill rotWithShape="1">
          <a:blip r:embed="rId4"/>
          <a:srcRect l="56906" t="37991" r="14756" b="35402"/>
          <a:stretch/>
        </p:blipFill>
        <p:spPr>
          <a:xfrm>
            <a:off x="6111240" y="3211283"/>
            <a:ext cx="5631180" cy="1486994"/>
          </a:xfrm>
          <a:prstGeom prst="rect">
            <a:avLst/>
          </a:prstGeom>
        </p:spPr>
      </p:pic>
    </p:spTree>
    <p:extLst>
      <p:ext uri="{BB962C8B-B14F-4D97-AF65-F5344CB8AC3E}">
        <p14:creationId xmlns:p14="http://schemas.microsoft.com/office/powerpoint/2010/main" val="4206616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6359467" y="1396999"/>
            <a:ext cx="5691632" cy="4320000"/>
          </a:xfrm>
          <a:prstGeom prst="rect">
            <a:avLst/>
          </a:prstGeom>
        </p:spPr>
      </p:pic>
      <p:sp>
        <p:nvSpPr>
          <p:cNvPr id="4" name="Szövegdoboz 3"/>
          <p:cNvSpPr txBox="1"/>
          <p:nvPr/>
        </p:nvSpPr>
        <p:spPr>
          <a:xfrm>
            <a:off x="2471069" y="5983701"/>
            <a:ext cx="1473200" cy="461665"/>
          </a:xfrm>
          <a:prstGeom prst="rect">
            <a:avLst/>
          </a:prstGeom>
          <a:noFill/>
        </p:spPr>
        <p:txBody>
          <a:bodyPr wrap="square" rtlCol="0">
            <a:spAutoFit/>
          </a:bodyPr>
          <a:lstStyle/>
          <a:p>
            <a:r>
              <a:rPr lang="hu-HU" sz="2400" dirty="0"/>
              <a:t>Őrölt </a:t>
            </a:r>
            <a:r>
              <a:rPr lang="hu-HU" sz="2400" dirty="0" smtClean="0"/>
              <a:t>kávé</a:t>
            </a:r>
            <a:endParaRPr lang="hu-HU" sz="2400" dirty="0"/>
          </a:p>
        </p:txBody>
      </p:sp>
      <p:sp>
        <p:nvSpPr>
          <p:cNvPr id="6" name="Szövegdoboz 5"/>
          <p:cNvSpPr txBox="1"/>
          <p:nvPr/>
        </p:nvSpPr>
        <p:spPr>
          <a:xfrm>
            <a:off x="8650202" y="5995400"/>
            <a:ext cx="1110163" cy="461665"/>
          </a:xfrm>
          <a:prstGeom prst="rect">
            <a:avLst/>
          </a:prstGeom>
          <a:noFill/>
        </p:spPr>
        <p:txBody>
          <a:bodyPr wrap="square" rtlCol="0">
            <a:spAutoFit/>
          </a:bodyPr>
          <a:lstStyle/>
          <a:p>
            <a:r>
              <a:rPr lang="hu-HU" sz="2400" dirty="0" smtClean="0"/>
              <a:t>Pollen</a:t>
            </a:r>
            <a:endParaRPr lang="hu-HU" sz="2400" dirty="0"/>
          </a:p>
        </p:txBody>
      </p:sp>
      <p:pic>
        <p:nvPicPr>
          <p:cNvPr id="8" name="Picture 2" descr="Ground coff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86" y="1396999"/>
            <a:ext cx="5469766"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2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zövegdoboz 4"/>
          <p:cNvSpPr txBox="1"/>
          <p:nvPr/>
        </p:nvSpPr>
        <p:spPr>
          <a:xfrm>
            <a:off x="2657179" y="6086533"/>
            <a:ext cx="977899" cy="461665"/>
          </a:xfrm>
          <a:prstGeom prst="rect">
            <a:avLst/>
          </a:prstGeom>
          <a:noFill/>
        </p:spPr>
        <p:txBody>
          <a:bodyPr wrap="square" rtlCol="0">
            <a:spAutoFit/>
          </a:bodyPr>
          <a:lstStyle/>
          <a:p>
            <a:r>
              <a:rPr lang="hu-HU" sz="2400" dirty="0" smtClean="0"/>
              <a:t>Papír</a:t>
            </a:r>
            <a:endParaRPr lang="hu-HU" sz="2400" dirty="0"/>
          </a:p>
        </p:txBody>
      </p:sp>
      <p:sp>
        <p:nvSpPr>
          <p:cNvPr id="6" name="Szövegdoboz 5"/>
          <p:cNvSpPr txBox="1"/>
          <p:nvPr/>
        </p:nvSpPr>
        <p:spPr>
          <a:xfrm>
            <a:off x="8576362" y="6086533"/>
            <a:ext cx="1240738" cy="461665"/>
          </a:xfrm>
          <a:prstGeom prst="rect">
            <a:avLst/>
          </a:prstGeom>
          <a:noFill/>
        </p:spPr>
        <p:txBody>
          <a:bodyPr wrap="square" rtlCol="0">
            <a:spAutoFit/>
          </a:bodyPr>
          <a:lstStyle/>
          <a:p>
            <a:r>
              <a:rPr lang="hu-HU" sz="2400" dirty="0" smtClean="0"/>
              <a:t>Tépőzár</a:t>
            </a:r>
            <a:endParaRPr lang="hu-HU" sz="2400" dirty="0"/>
          </a:p>
        </p:txBody>
      </p:sp>
      <p:pic>
        <p:nvPicPr>
          <p:cNvPr id="3" name="Kép 2"/>
          <p:cNvPicPr>
            <a:picLocks noChangeAspect="1"/>
          </p:cNvPicPr>
          <p:nvPr/>
        </p:nvPicPr>
        <p:blipFill rotWithShape="1">
          <a:blip r:embed="rId3"/>
          <a:srcRect r="23892"/>
          <a:stretch/>
        </p:blipFill>
        <p:spPr>
          <a:xfrm>
            <a:off x="6637326" y="1564333"/>
            <a:ext cx="5097474" cy="4320000"/>
          </a:xfrm>
          <a:prstGeom prst="rect">
            <a:avLst/>
          </a:prstGeom>
        </p:spPr>
      </p:pic>
      <p:pic>
        <p:nvPicPr>
          <p:cNvPr id="8" name="Kép 7"/>
          <p:cNvPicPr>
            <a:picLocks noChangeAspect="1"/>
          </p:cNvPicPr>
          <p:nvPr/>
        </p:nvPicPr>
        <p:blipFill rotWithShape="1">
          <a:blip r:embed="rId4"/>
          <a:srcRect b="4622"/>
          <a:stretch/>
        </p:blipFill>
        <p:spPr>
          <a:xfrm>
            <a:off x="306130" y="1564333"/>
            <a:ext cx="5679999" cy="4320000"/>
          </a:xfrm>
          <a:prstGeom prst="rect">
            <a:avLst/>
          </a:prstGeom>
        </p:spPr>
      </p:pic>
    </p:spTree>
    <p:extLst>
      <p:ext uri="{BB962C8B-B14F-4D97-AF65-F5344CB8AC3E}">
        <p14:creationId xmlns:p14="http://schemas.microsoft.com/office/powerpoint/2010/main" val="346978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Coloured scanning electron micrograph of a dog flea (Ctenocephalides can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576" y="1306512"/>
            <a:ext cx="4319999"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coloured scanning electron micrograph (SEM) of the head of a maggot or the larva of a bluebottle fly (Protophormia sp.). The maggots of this fly are used medicinally to clean wounds. The maggots are sterilised and placed in the wound, where they feed on dead tissue and leave healthy tissue untouched. Their saliva contains anti- bacterial chemicals which maintain sterility in the area. Maggots are used on ulcers and deep wounds away from organs or body cavities, most often being used to treat diabetic ulcers on the f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76" y="1306512"/>
            <a:ext cx="4319999" cy="432000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2657179" y="6086533"/>
            <a:ext cx="977899" cy="461665"/>
          </a:xfrm>
          <a:prstGeom prst="rect">
            <a:avLst/>
          </a:prstGeom>
          <a:noFill/>
        </p:spPr>
        <p:txBody>
          <a:bodyPr wrap="square" rtlCol="0">
            <a:spAutoFit/>
          </a:bodyPr>
          <a:lstStyle/>
          <a:p>
            <a:r>
              <a:rPr lang="hu-HU" sz="2400" dirty="0" smtClean="0"/>
              <a:t>Lárva</a:t>
            </a:r>
            <a:endParaRPr lang="hu-HU" sz="2400" dirty="0"/>
          </a:p>
        </p:txBody>
      </p:sp>
      <p:sp>
        <p:nvSpPr>
          <p:cNvPr id="5" name="Szövegdoboz 4"/>
          <p:cNvSpPr txBox="1"/>
          <p:nvPr/>
        </p:nvSpPr>
        <p:spPr>
          <a:xfrm>
            <a:off x="8576362" y="6086533"/>
            <a:ext cx="1240738" cy="461665"/>
          </a:xfrm>
          <a:prstGeom prst="rect">
            <a:avLst/>
          </a:prstGeom>
          <a:noFill/>
        </p:spPr>
        <p:txBody>
          <a:bodyPr wrap="square" rtlCol="0">
            <a:spAutoFit/>
          </a:bodyPr>
          <a:lstStyle/>
          <a:p>
            <a:r>
              <a:rPr lang="hu-HU" sz="2400" dirty="0" smtClean="0"/>
              <a:t>Bolha</a:t>
            </a:r>
            <a:endParaRPr lang="hu-HU" sz="2400" dirty="0"/>
          </a:p>
        </p:txBody>
      </p:sp>
    </p:spTree>
    <p:extLst>
      <p:ext uri="{BB962C8B-B14F-4D97-AF65-F5344CB8AC3E}">
        <p14:creationId xmlns:p14="http://schemas.microsoft.com/office/powerpoint/2010/main" val="25868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1839</TotalTime>
  <Words>149</Words>
  <Application>Microsoft Office PowerPoint</Application>
  <PresentationFormat>Szélesvásznú</PresentationFormat>
  <Paragraphs>95</Paragraphs>
  <Slides>13</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13</vt:i4>
      </vt:variant>
    </vt:vector>
  </HeadingPairs>
  <TitlesOfParts>
    <vt:vector size="18" baseType="lpstr">
      <vt:lpstr>Arial</vt:lpstr>
      <vt:lpstr>Calibri</vt:lpstr>
      <vt:lpstr>Calibri Light</vt:lpstr>
      <vt:lpstr>Times New Roman</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Bogáti Gergő</dc:creator>
  <cp:lastModifiedBy>Komán Szabolcs</cp:lastModifiedBy>
  <cp:revision>46</cp:revision>
  <dcterms:created xsi:type="dcterms:W3CDTF">2021-07-12T08:47:21Z</dcterms:created>
  <dcterms:modified xsi:type="dcterms:W3CDTF">2026-01-18T17:28:20Z</dcterms:modified>
</cp:coreProperties>
</file>